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0000"/>
    <a:srgbClr val="FF00FF"/>
    <a:srgbClr val="00FF00"/>
    <a:srgbClr val="FF0066"/>
    <a:srgbClr val="0000FF"/>
    <a:srgbClr val="FF3300"/>
    <a:srgbClr val="000000"/>
    <a:srgbClr val="00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59BF9-0CCC-4F10-A45E-47F1C749FB48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94FB3-B783-4545-91F8-ECB47E3297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355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6701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4005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326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4191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8700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8042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2830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EFCB6-65E7-4479-8A15-BCA220EB224E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916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075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9352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9448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21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297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81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1904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27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38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48930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36340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2C20E-89BF-4607-8212-EB881B65DA14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6421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38E-F557-463A-8056-9F5069F7807A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0170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A387-AF14-4A9F-9ABD-2ADD76D32853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9860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F2788-A029-4580-90D2-B9B035D96D9A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1180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87E3D-02B8-474C-8AF6-CA628ED8BC50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0937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2730-7517-49BF-BE2A-2F17646397B1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2302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12BD7-02E9-4CE4-A183-C0C57DDFB845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97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0F54F-1E56-4FFA-AD5A-3C8AB7F62933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4169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9422-11F7-4E9C-87EB-C24C6920C781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4893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2852D-C733-48F6-A63C-09DA47FF03EF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0756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3B93C-94DB-4FCC-9FC0-DA01A3D195A5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437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12D6-9D66-4F1C-AC4D-90F62A835C69}" type="datetimeFigureOut">
              <a:rPr lang="en-US" smtClean="0"/>
              <a:pPr/>
              <a:t>8/17/2015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FA28-8167-4844-BBF5-3A95C3C825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8738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DCDF40C-5810-4FF0-A8EC-E57EC3B9F85E}" type="datetime1">
              <a:rPr lang="en-US" smtClean="0">
                <a:solidFill>
                  <a:srgbClr val="FFFFFF"/>
                </a:solidFill>
              </a:rPr>
              <a:pPr/>
              <a:t>8/17/2015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5A6F96E-D7AB-4D6E-A15A-B7959A927FAC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51681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78" y="1268760"/>
            <a:ext cx="9144000" cy="4247317"/>
          </a:xfrm>
          <a:prstGeom prst="rect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9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ประเด็นท้าทายต่อ</a:t>
            </a:r>
          </a:p>
          <a:p>
            <a:pPr algn="ctr"/>
            <a:r>
              <a:rPr lang="th-TH" sz="9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ชีวิตและพันธกิจแห่ง</a:t>
            </a:r>
          </a:p>
          <a:p>
            <a:pPr algn="ctr"/>
            <a:r>
              <a:rPr lang="th-TH" sz="9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การประกาศข่าวดีใหม่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4397998" y="510952"/>
            <a:ext cx="36576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6010478" y="510952"/>
            <a:ext cx="36576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2532503" y="510952"/>
            <a:ext cx="36576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 flipV="1">
            <a:off x="4397998" y="5589240"/>
            <a:ext cx="36576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flipV="1">
            <a:off x="6010478" y="5589240"/>
            <a:ext cx="36576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 flipV="1">
            <a:off x="2532503" y="5589240"/>
            <a:ext cx="365760" cy="6858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42905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21" t="6701" r="10194" b="10124"/>
          <a:stretch/>
        </p:blipFill>
        <p:spPr>
          <a:xfrm>
            <a:off x="562252" y="790113"/>
            <a:ext cx="7972148" cy="506915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8165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790" y="1524000"/>
            <a:ext cx="8763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องค์พระเยซูเจ้า</a:t>
            </a: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5400000" algn="ctr" rotWithShape="0">
                    <a:schemeClr val="bg1"/>
                  </a:outerShdw>
                </a:effectLst>
                <a:cs typeface="IrisUPC" pitchFamily="34" charset="-34"/>
              </a:rPr>
              <a:t>	</a:t>
            </a:r>
            <a:r>
              <a:rPr lang="en-US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5400000" algn="ctr" rotWithShape="0">
                    <a:schemeClr val="bg1"/>
                  </a:outerShdw>
                </a:effectLst>
                <a:cs typeface="IrisUPC" pitchFamily="34" charset="-34"/>
              </a:rPr>
              <a:t>:</a:t>
            </a: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FF0000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จากพระวรสาร</a:t>
            </a:r>
            <a:endParaRPr lang="en-US" sz="6000" b="1" dirty="0" smtClean="0">
              <a:solidFill>
                <a:srgbClr val="FF0000"/>
              </a:solidFill>
              <a:effectLst>
                <a:glow rad="50800">
                  <a:srgbClr val="0000FF"/>
                </a:glow>
                <a:outerShdw dist="63500" dir="2700000" algn="ctr" rotWithShape="0">
                  <a:schemeClr val="bg1"/>
                </a:outerShdw>
              </a:effectLst>
              <a:cs typeface="IrisUPC" pitchFamily="34" charset="-34"/>
            </a:endParaRPr>
          </a:p>
          <a:p>
            <a:pPr defTabSz="457200">
              <a:lnSpc>
                <a:spcPct val="150000"/>
              </a:lnSpc>
            </a:pPr>
            <a:r>
              <a:rPr lang="en-US" sz="60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</a:t>
            </a:r>
            <a:r>
              <a:rPr lang="en-US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</a:t>
            </a:r>
            <a:r>
              <a:rPr lang="th-TH" sz="6000" b="1" dirty="0" smtClean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cs typeface="IrisUPC" pitchFamily="34" charset="-34"/>
              </a:rPr>
              <a:t>-</a:t>
            </a:r>
            <a:r>
              <a:rPr lang="th-TH" sz="6000" b="1" dirty="0" smtClean="0">
                <a:solidFill>
                  <a:srgbClr val="00FF00"/>
                </a:solidFill>
                <a:effectLst>
                  <a:glow rad="50800">
                    <a:schemeClr val="tx1"/>
                  </a:glow>
                  <a:outerShdw dist="63500" dir="5400000" algn="tl" rotWithShape="0">
                    <a:schemeClr val="bg1"/>
                  </a:outerShdw>
                </a:effectLst>
                <a:cs typeface="IrisUPC" pitchFamily="34" charset="-34"/>
              </a:rPr>
              <a:t> </a:t>
            </a:r>
            <a:r>
              <a:rPr lang="th-TH" sz="6000" b="1" dirty="0" smtClean="0">
                <a:solidFill>
                  <a:srgbClr val="00FF00"/>
                </a:solidFill>
                <a:effectLst>
                  <a:glow rad="50800">
                    <a:schemeClr val="tx1"/>
                  </a:glow>
                </a:effectLst>
                <a:cs typeface="IrisUPC" pitchFamily="34" charset="-34"/>
              </a:rPr>
              <a:t>คำเทศน์สอน</a:t>
            </a:r>
          </a:p>
          <a:p>
            <a:pPr defTabSz="457200">
              <a:lnSpc>
                <a:spcPct val="150000"/>
              </a:lnSpc>
            </a:pPr>
            <a:r>
              <a:rPr lang="th-TH" sz="60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</a:t>
            </a:r>
            <a:r>
              <a:rPr lang="th-TH" sz="6000" b="1" dirty="0" smtClean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cs typeface="IrisUPC" pitchFamily="34" charset="-34"/>
              </a:rPr>
              <a:t>-</a:t>
            </a:r>
            <a:r>
              <a:rPr lang="th-TH" sz="6000" b="1" dirty="0" smtClean="0">
                <a:solidFill>
                  <a:srgbClr val="FFFF00"/>
                </a:solidFill>
                <a:effectLst>
                  <a:glow rad="50800">
                    <a:schemeClr val="tx1"/>
                  </a:glow>
                </a:effectLst>
                <a:cs typeface="IrisUPC" pitchFamily="34" charset="-34"/>
              </a:rPr>
              <a:t>	แบบอย่าง การกระทำ</a:t>
            </a:r>
            <a:endParaRPr lang="en-US" sz="6000" b="1" dirty="0">
              <a:solidFill>
                <a:srgbClr val="FFFF00"/>
              </a:solidFill>
              <a:effectLst>
                <a:glow rad="50800">
                  <a:schemeClr val="tx1"/>
                </a:glow>
              </a:effectLst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6790" y="152399"/>
            <a:ext cx="399421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FF00FF"/>
                </a:solidFill>
              </a:rPr>
              <a:t>อ่านอะไร </a:t>
            </a:r>
            <a:r>
              <a:rPr lang="th-TH" sz="8000" b="1" dirty="0">
                <a:solidFill>
                  <a:srgbClr val="FF00FF"/>
                </a:solidFill>
              </a:rPr>
              <a:t>?</a:t>
            </a:r>
            <a:endParaRPr lang="en-US" sz="80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00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790" y="1524000"/>
            <a:ext cx="89472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th-TH" sz="54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ด้วยใจ ด้วยชีวิต</a:t>
            </a:r>
            <a:r>
              <a:rPr lang="th-TH" sz="54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	</a:t>
            </a:r>
            <a:r>
              <a:rPr lang="th-TH" sz="54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 </a:t>
            </a:r>
            <a:r>
              <a:rPr lang="en-US" sz="54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:</a:t>
            </a: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 </a:t>
            </a:r>
            <a:r>
              <a:rPr lang="th-TH" sz="5400" b="1" spc="-1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การรำพึง ไตร่ตรอง </a:t>
            </a:r>
            <a:r>
              <a:rPr lang="th-TH" sz="4800" b="1" spc="-1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(สัมผัส)</a:t>
            </a:r>
            <a:endParaRPr lang="en-US" sz="60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glow rad="50800">
                  <a:srgbClr val="0000FF"/>
                </a:glow>
                <a:outerShdw dist="63500" dir="2700000" algn="ctr" rotWithShape="0">
                  <a:schemeClr val="bg1"/>
                </a:outerShdw>
              </a:effectLst>
              <a:cs typeface="IrisUPC" pitchFamily="34" charset="-34"/>
            </a:endParaRPr>
          </a:p>
          <a:p>
            <a:pPr defTabSz="457200">
              <a:lnSpc>
                <a:spcPct val="150000"/>
              </a:lnSpc>
            </a:pPr>
            <a:r>
              <a:rPr lang="en-US" sz="60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	</a:t>
            </a:r>
            <a:r>
              <a:rPr lang="th-TH" sz="5400" b="1" dirty="0">
                <a:solidFill>
                  <a:schemeClr val="bg1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-</a:t>
            </a:r>
            <a:r>
              <a:rPr lang="th-TH" sz="5400" b="1" dirty="0">
                <a:solidFill>
                  <a:srgbClr val="00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 </a:t>
            </a:r>
            <a:r>
              <a:rPr lang="th-TH" sz="5400" b="1" dirty="0" smtClean="0">
                <a:solidFill>
                  <a:srgbClr val="00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รู้จัก รัก เสื่อมใส ศรัทธา</a:t>
            </a:r>
            <a:endParaRPr lang="th-TH" sz="5400" b="1" dirty="0">
              <a:solidFill>
                <a:srgbClr val="00FF00"/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  <a:p>
            <a:pPr defTabSz="457200">
              <a:lnSpc>
                <a:spcPct val="150000"/>
              </a:lnSpc>
            </a:pPr>
            <a:r>
              <a:rPr lang="th-TH" sz="60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	</a:t>
            </a:r>
            <a:r>
              <a:rPr lang="th-TH" sz="5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-</a:t>
            </a:r>
            <a:r>
              <a:rPr lang="th-TH" sz="5400" b="1" dirty="0">
                <a:solidFill>
                  <a:srgbClr val="FF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	</a:t>
            </a:r>
            <a:r>
              <a:rPr lang="th-TH" sz="5400" b="1" dirty="0" smtClean="0">
                <a:solidFill>
                  <a:srgbClr val="FF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เป็นหนึ่งเดียวกับพระองค์</a:t>
            </a:r>
            <a:endParaRPr lang="en-US" sz="5400" b="1" dirty="0">
              <a:solidFill>
                <a:srgbClr val="FFFF00"/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6790" y="152399"/>
            <a:ext cx="468001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FF00FF"/>
                </a:solidFill>
              </a:rPr>
              <a:t>อ่านอย่างไร </a:t>
            </a:r>
            <a:r>
              <a:rPr lang="th-TH" sz="8000" b="1" dirty="0">
                <a:solidFill>
                  <a:srgbClr val="FF00FF"/>
                </a:solidFill>
              </a:rPr>
              <a:t>?</a:t>
            </a:r>
            <a:endParaRPr lang="en-US" sz="80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010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790" y="1524000"/>
            <a:ext cx="87948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องค์พระเยซู	 </a:t>
            </a:r>
            <a:r>
              <a:rPr lang="en-US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:</a:t>
            </a:r>
            <a:r>
              <a:rPr lang="th-TH" sz="60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FFC000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 </a:t>
            </a:r>
            <a:r>
              <a:rPr lang="th-TH" sz="6000" b="1" spc="-100" dirty="0" smtClean="0">
                <a:solidFill>
                  <a:srgbClr val="FFC000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ข่าวดี</a:t>
            </a:r>
            <a:endParaRPr lang="en-US" sz="6000" b="1" dirty="0">
              <a:solidFill>
                <a:srgbClr val="FFC000"/>
              </a:solidFill>
              <a:effectLst>
                <a:glow rad="50800">
                  <a:srgbClr val="0000FF"/>
                </a:glow>
                <a:outerShdw dist="63500" dir="2700000" algn="ctr" rotWithShape="0">
                  <a:schemeClr val="bg1"/>
                </a:outerShdw>
              </a:effectLst>
              <a:cs typeface="IrisUPC" pitchFamily="34" charset="-34"/>
            </a:endParaRPr>
          </a:p>
          <a:p>
            <a:pPr defTabSz="457200">
              <a:lnSpc>
                <a:spcPct val="150000"/>
              </a:lnSpc>
            </a:pPr>
            <a:r>
              <a:rPr lang="en-US" sz="60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	</a:t>
            </a:r>
            <a:r>
              <a:rPr lang="th-TH" sz="6000" b="1" dirty="0">
                <a:solidFill>
                  <a:schemeClr val="bg1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-</a:t>
            </a:r>
            <a:r>
              <a:rPr lang="th-TH" sz="6000" b="1" dirty="0">
                <a:solidFill>
                  <a:srgbClr val="00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 </a:t>
            </a:r>
            <a:r>
              <a:rPr lang="th-TH" sz="6000" b="1" dirty="0" smtClean="0">
                <a:solidFill>
                  <a:srgbClr val="00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ทันสมัย ใหม่เสมอ</a:t>
            </a:r>
            <a:endParaRPr lang="th-TH" sz="6000" b="1" dirty="0">
              <a:solidFill>
                <a:srgbClr val="00FF00"/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6790" y="152399"/>
            <a:ext cx="399421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FF00FF"/>
                </a:solidFill>
              </a:rPr>
              <a:t>สอนอะไร </a:t>
            </a:r>
            <a:r>
              <a:rPr lang="th-TH" sz="8000" b="1" dirty="0">
                <a:solidFill>
                  <a:srgbClr val="FF00FF"/>
                </a:solidFill>
              </a:rPr>
              <a:t>?</a:t>
            </a:r>
            <a:endParaRPr lang="en-US" sz="80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522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790" y="152399"/>
            <a:ext cx="4953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FF00FF"/>
                </a:solidFill>
              </a:rPr>
              <a:t>สอนอย่างไร </a:t>
            </a:r>
            <a:r>
              <a:rPr lang="th-TH" sz="8000" b="1" dirty="0">
                <a:solidFill>
                  <a:srgbClr val="FF00FF"/>
                </a:solidFill>
              </a:rPr>
              <a:t>?</a:t>
            </a:r>
            <a:endParaRPr lang="en-US" sz="8000" b="1" dirty="0">
              <a:solidFill>
                <a:srgbClr val="FF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790" y="1524000"/>
            <a:ext cx="894721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lnSpc>
                <a:spcPct val="150000"/>
              </a:lnSpc>
            </a:pPr>
            <a:r>
              <a:rPr lang="th-TH" sz="5800" b="1" dirty="0" smtClean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ด้วย</a:t>
            </a:r>
            <a:r>
              <a:rPr lang="th-TH" sz="58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ชีวิต	 </a:t>
            </a:r>
            <a:r>
              <a:rPr lang="en-US" sz="58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:</a:t>
            </a:r>
            <a:r>
              <a:rPr lang="th-TH" sz="58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 </a:t>
            </a:r>
            <a:r>
              <a:rPr lang="th-TH" sz="5800" b="1" spc="-100" dirty="0" smtClean="0">
                <a:solidFill>
                  <a:srgbClr val="FFC000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ขาดไม่ได้ </a:t>
            </a:r>
            <a:r>
              <a:rPr lang="th-TH" sz="5800" b="1" spc="-100" dirty="0" smtClean="0">
                <a:solidFill>
                  <a:srgbClr val="FF0000"/>
                </a:solidFill>
                <a:effectLst>
                  <a:glow rad="50800">
                    <a:srgbClr val="0000FF"/>
                  </a:glow>
                  <a:outerShdw dist="63500" dir="2700000" algn="ctr" rotWithShape="0">
                    <a:schemeClr val="bg1"/>
                  </a:outerShdw>
                </a:effectLst>
                <a:cs typeface="IrisUPC" pitchFamily="34" charset="-34"/>
              </a:rPr>
              <a:t>(เหมือนพระเยซูเจ้า)</a:t>
            </a:r>
            <a:endParaRPr lang="en-US" sz="5800" b="1" dirty="0">
              <a:solidFill>
                <a:srgbClr val="FF0000"/>
              </a:solidFill>
              <a:effectLst>
                <a:glow rad="50800">
                  <a:srgbClr val="0000FF"/>
                </a:glow>
                <a:outerShdw dist="63500" dir="2700000" algn="ctr" rotWithShape="0">
                  <a:schemeClr val="bg1"/>
                </a:outerShdw>
              </a:effectLst>
              <a:cs typeface="IrisUPC" pitchFamily="34" charset="-34"/>
            </a:endParaRPr>
          </a:p>
          <a:p>
            <a:pPr defTabSz="457200">
              <a:lnSpc>
                <a:spcPct val="150000"/>
              </a:lnSpc>
            </a:pPr>
            <a:r>
              <a:rPr lang="en-US" sz="60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</a:t>
            </a:r>
            <a:r>
              <a:rPr lang="th-TH" sz="5800" b="1" dirty="0" smtClean="0">
                <a:solidFill>
                  <a:schemeClr val="bg1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-</a:t>
            </a:r>
            <a:r>
              <a:rPr lang="th-TH" sz="5800" b="1" dirty="0" smtClean="0">
                <a:solidFill>
                  <a:srgbClr val="00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 ด้วยคำเทศน์สอน</a:t>
            </a:r>
            <a:endParaRPr lang="th-TH" sz="5800" b="1" dirty="0">
              <a:solidFill>
                <a:srgbClr val="00FF00"/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  <a:p>
            <a:pPr defTabSz="457200">
              <a:lnSpc>
                <a:spcPct val="150000"/>
              </a:lnSpc>
            </a:pPr>
            <a:r>
              <a:rPr lang="th-TH" sz="5800" b="1" dirty="0">
                <a:solidFill>
                  <a:srgbClr val="66FFFF"/>
                </a:solidFill>
                <a:effectLst>
                  <a:glow rad="50800">
                    <a:srgbClr val="0000FF"/>
                  </a:glow>
                </a:effectLst>
                <a:cs typeface="IrisUPC" pitchFamily="34" charset="-34"/>
              </a:rPr>
              <a:t>						</a:t>
            </a:r>
            <a:r>
              <a:rPr lang="th-TH" sz="5800" b="1" dirty="0" smtClean="0">
                <a:solidFill>
                  <a:schemeClr val="bg1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-</a:t>
            </a:r>
            <a:r>
              <a:rPr lang="th-TH" sz="5800" b="1" dirty="0">
                <a:solidFill>
                  <a:srgbClr val="FF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	</a:t>
            </a:r>
            <a:r>
              <a:rPr lang="th-TH" sz="5800" b="1" dirty="0" smtClean="0">
                <a:solidFill>
                  <a:srgbClr val="FFFF00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ด้วยการกระทำ แบบอย่าง</a:t>
            </a:r>
            <a:endParaRPr lang="en-US" sz="5800" b="1" dirty="0">
              <a:solidFill>
                <a:srgbClr val="FFFF00"/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941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8000" b="1" dirty="0" smtClean="0">
                <a:solidFill>
                  <a:srgbClr val="0000FF"/>
                </a:solidFill>
              </a:rPr>
              <a:t>ปฏิบัติตามสิ่งที่สอน</a:t>
            </a:r>
            <a:endParaRPr lang="en-US" sz="80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59" y="2514600"/>
            <a:ext cx="9144000" cy="984885"/>
          </a:xfrm>
          <a:prstGeom prst="rect">
            <a:avLst/>
          </a:prstGeom>
          <a:solidFill>
            <a:srgbClr val="0000FF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algn="ctr" defTabSz="457200"/>
            <a:r>
              <a:rPr lang="th-TH" sz="5800" b="1" spc="-100" dirty="0" smtClean="0">
                <a:solidFill>
                  <a:srgbClr val="66FFFF"/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การเจริญชีวิตสอดคล้องกับคำสอน</a:t>
            </a:r>
            <a:endParaRPr lang="th-TH" sz="5800" b="1" spc="-100" dirty="0">
              <a:solidFill>
                <a:srgbClr val="66FFFF"/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031556"/>
            <a:ext cx="9144000" cy="984885"/>
          </a:xfrm>
          <a:prstGeom prst="rect">
            <a:avLst/>
          </a:prstGeom>
          <a:solidFill>
            <a:srgbClr val="0000FF">
              <a:alpha val="40000"/>
            </a:srgbClr>
          </a:solidFill>
        </p:spPr>
        <p:txBody>
          <a:bodyPr wrap="square">
            <a:spAutoFit/>
          </a:bodyPr>
          <a:lstStyle/>
          <a:p>
            <a:pPr lvl="0" algn="ctr" defTabSz="457200"/>
            <a:r>
              <a:rPr lang="th-TH" sz="5800" b="1" dirty="0">
                <a:solidFill>
                  <a:schemeClr val="accent6">
                    <a:lumMod val="75000"/>
                  </a:schemeClr>
                </a:solidFill>
                <a:effectLst>
                  <a:glow rad="50800">
                    <a:prstClr val="black"/>
                  </a:glow>
                </a:effectLst>
                <a:cs typeface="IrisUPC" pitchFamily="34" charset="-34"/>
              </a:rPr>
              <a:t>จะเกิดผลมากมาย</a:t>
            </a:r>
            <a:endParaRPr lang="en-US" sz="5800" b="1" dirty="0">
              <a:solidFill>
                <a:schemeClr val="accent6">
                  <a:lumMod val="75000"/>
                </a:schemeClr>
              </a:solidFill>
              <a:effectLst>
                <a:glow rad="50800">
                  <a:prstClr val="black"/>
                </a:glow>
              </a:effectLst>
              <a:cs typeface="IrisUPC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182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800" b="1" spc="-100" dirty="0" smtClean="0">
                <a:solidFill>
                  <a:srgbClr val="FF3300"/>
                </a:solidFill>
              </a:rPr>
              <a:t>อุปสรรคที่เข้ามาทำให้การทำพันธกิจไม่ราบรื่น</a:t>
            </a:r>
            <a:endParaRPr lang="en-US" sz="4800" b="1" spc="-100" dirty="0">
              <a:solidFill>
                <a:srgbClr val="FF33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3040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th-TH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คือ โลกียะนิยม</a:t>
            </a:r>
            <a:r>
              <a:rPr lang="th-TH" sz="5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 </a:t>
            </a:r>
            <a:r>
              <a:rPr lang="en-US" sz="5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 </a:t>
            </a:r>
            <a:r>
              <a:rPr lang="th-TH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latin typeface="Georgia" pitchFamily="18" charset="0"/>
                <a:cs typeface="IrisUPC" pitchFamily="34" charset="-34"/>
              </a:rPr>
              <a:t>(</a:t>
            </a:r>
            <a:r>
              <a:rPr lang="en-US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latin typeface="Georgia" pitchFamily="18" charset="0"/>
                <a:cs typeface="IrisUPC" pitchFamily="34" charset="-34"/>
              </a:rPr>
              <a:t>Secularism</a:t>
            </a:r>
            <a:r>
              <a:rPr lang="th-TH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latin typeface="Georgia" pitchFamily="18" charset="0"/>
                <a:cs typeface="IrisUPC" pitchFamily="34" charset="-34"/>
              </a:rPr>
              <a:t>)</a:t>
            </a:r>
            <a:endParaRPr lang="th-TH" sz="48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latin typeface="Georgia" pitchFamily="18" charset="0"/>
              <a:cs typeface="IrisUPC" pitchFamily="34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35263" y="2784919"/>
            <a:ext cx="3673474" cy="1107996"/>
          </a:xfrm>
          <a:prstGeom prst="rect">
            <a:avLst/>
          </a:prstGeom>
          <a:solidFill>
            <a:srgbClr val="FFFF00">
              <a:alpha val="70000"/>
            </a:srgbClr>
          </a:solidFill>
        </p:spPr>
        <p:txBody>
          <a:bodyPr wrap="square">
            <a:spAutoFit/>
          </a:bodyPr>
          <a:lstStyle/>
          <a:p>
            <a:pPr lvl="0" algn="ctr" defTabSz="457200"/>
            <a:r>
              <a:rPr lang="th-TH" sz="6600" b="1" dirty="0">
                <a:solidFill>
                  <a:schemeClr val="bg1"/>
                </a:solidFill>
                <a:effectLst>
                  <a:glow rad="50800">
                    <a:prstClr val="black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IrisUPC" pitchFamily="34" charset="-34"/>
              </a:rPr>
              <a:t>วัตถุนิยม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8580" y="5486400"/>
            <a:ext cx="3673474" cy="1015663"/>
          </a:xfrm>
          <a:prstGeom prst="rect">
            <a:avLst/>
          </a:prstGeom>
          <a:solidFill>
            <a:srgbClr val="66FFFF">
              <a:alpha val="70000"/>
            </a:srgbClr>
          </a:solidFill>
        </p:spPr>
        <p:txBody>
          <a:bodyPr wrap="square">
            <a:spAutoFit/>
          </a:bodyPr>
          <a:lstStyle/>
          <a:p>
            <a:pPr lvl="0" algn="ctr" defTabSz="457200"/>
            <a:r>
              <a:rPr lang="th-TH" sz="6000" b="1" dirty="0">
                <a:solidFill>
                  <a:schemeClr val="bg1"/>
                </a:solidFill>
                <a:effectLst>
                  <a:glow rad="50800">
                    <a:prstClr val="black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IrisUPC" pitchFamily="34" charset="-34"/>
              </a:rPr>
              <a:t>อัตตา</a:t>
            </a:r>
            <a:r>
              <a:rPr lang="th-TH" sz="6000" b="1" dirty="0" smtClean="0">
                <a:solidFill>
                  <a:schemeClr val="bg1"/>
                </a:solidFill>
                <a:effectLst>
                  <a:glow rad="50800">
                    <a:prstClr val="black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IrisUPC" pitchFamily="34" charset="-34"/>
              </a:rPr>
              <a:t>นิยม</a:t>
            </a:r>
            <a:endParaRPr lang="th-TH" sz="6000" b="1" dirty="0">
              <a:solidFill>
                <a:schemeClr val="bg1"/>
              </a:solidFill>
              <a:effectLst>
                <a:glow rad="50800">
                  <a:prstClr val="black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  <a:cs typeface="IrisUPC" pitchFamily="34" charset="-3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263" y="4191000"/>
            <a:ext cx="3673474" cy="1015663"/>
          </a:xfrm>
          <a:prstGeom prst="rect">
            <a:avLst/>
          </a:prstGeom>
          <a:solidFill>
            <a:srgbClr val="00FF00">
              <a:alpha val="70000"/>
            </a:srgbClr>
          </a:solidFill>
        </p:spPr>
        <p:txBody>
          <a:bodyPr wrap="square">
            <a:spAutoFit/>
          </a:bodyPr>
          <a:lstStyle/>
          <a:p>
            <a:pPr lvl="0" algn="ctr" defTabSz="457200"/>
            <a:r>
              <a:rPr lang="th-TH" sz="6000" b="1" dirty="0">
                <a:solidFill>
                  <a:schemeClr val="bg1"/>
                </a:solidFill>
                <a:effectLst>
                  <a:glow rad="50800">
                    <a:prstClr val="black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IrisUPC" pitchFamily="34" charset="-34"/>
              </a:rPr>
              <a:t>บริโภคนิยม</a:t>
            </a:r>
          </a:p>
        </p:txBody>
      </p:sp>
    </p:spTree>
    <p:extLst>
      <p:ext uri="{BB962C8B-B14F-4D97-AF65-F5344CB8AC3E}">
        <p14:creationId xmlns="" xmlns:p14="http://schemas.microsoft.com/office/powerpoint/2010/main" val="268328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190" y="548680"/>
            <a:ext cx="8490010" cy="5724644"/>
          </a:xfrm>
          <a:prstGeom prst="rect">
            <a:avLst/>
          </a:prstGeom>
          <a:solidFill>
            <a:srgbClr val="92D050">
              <a:alpha val="51000"/>
            </a:srgbClr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th-TH" sz="80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โลกี</a:t>
            </a:r>
            <a:r>
              <a:rPr lang="th-TH" sz="8000" b="1" dirty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ยะนิยม </a:t>
            </a:r>
            <a:r>
              <a:rPr lang="en-US" sz="8000" b="1" dirty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 </a:t>
            </a:r>
            <a:r>
              <a:rPr lang="th-TH" sz="80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IrisUPC" pitchFamily="34" charset="-34"/>
              </a:rPr>
              <a:t> </a:t>
            </a:r>
            <a:r>
              <a:rPr lang="th-TH" sz="4800" b="1" dirty="0" smtClean="0">
                <a:solidFill>
                  <a:prstClr val="white"/>
                </a:solidFill>
                <a:effectLst>
                  <a:glow rad="50800">
                    <a:prstClr val="black"/>
                  </a:glow>
                </a:effectLst>
                <a:latin typeface="Georgia" pitchFamily="18" charset="0"/>
                <a:cs typeface="IrisUPC" pitchFamily="34" charset="-34"/>
              </a:rPr>
              <a:t>ทำให้เกิด...</a:t>
            </a:r>
            <a:endParaRPr lang="en-US" sz="4800" b="1" dirty="0">
              <a:solidFill>
                <a:prstClr val="white"/>
              </a:solidFill>
              <a:effectLst>
                <a:glow rad="50800">
                  <a:prstClr val="black"/>
                </a:glow>
              </a:effectLst>
              <a:latin typeface="Georgia" pitchFamily="18" charset="0"/>
              <a:cs typeface="IrisUPC" pitchFamily="34" charset="-34"/>
            </a:endParaRPr>
          </a:p>
          <a:p>
            <a:pPr defTabSz="457200"/>
            <a:r>
              <a:rPr lang="th-TH" sz="4800" b="1" spc="-100" dirty="0">
                <a:solidFill>
                  <a:srgbClr val="FF0000"/>
                </a:solidFill>
                <a:effectLst>
                  <a:glow rad="50800">
                    <a:prstClr val="black"/>
                  </a:glow>
                </a:effectLst>
                <a:latin typeface="Georgia" pitchFamily="18" charset="0"/>
                <a:cs typeface="IrisUPC" pitchFamily="34" charset="-34"/>
              </a:rPr>
              <a:t>		</a:t>
            </a:r>
            <a:r>
              <a:rPr lang="th-TH" sz="4800" b="1" dirty="0">
                <a:solidFill>
                  <a:srgbClr val="FF0000"/>
                </a:solidFill>
                <a:effectLst>
                  <a:glow rad="50800">
                    <a:prstClr val="black"/>
                  </a:glow>
                </a:effectLst>
                <a:latin typeface="Georgia" pitchFamily="18" charset="0"/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FF00FF"/>
                </a:solidFill>
                <a:effectLst>
                  <a:glow rad="50800">
                    <a:schemeClr val="bg1"/>
                  </a:glow>
                </a:effectLst>
                <a:latin typeface="Georgia" pitchFamily="18" charset="0"/>
                <a:cs typeface="IrisUPC" pitchFamily="34" charset="-34"/>
              </a:rPr>
              <a:t>ความหลงใหล ใน...</a:t>
            </a:r>
            <a:endParaRPr lang="th-TH" sz="6000" b="1" dirty="0">
              <a:solidFill>
                <a:srgbClr val="FF00FF"/>
              </a:solidFill>
              <a:effectLst>
                <a:glow rad="50800">
                  <a:schemeClr val="bg1"/>
                </a:glow>
              </a:effectLst>
              <a:latin typeface="Georgia" pitchFamily="18" charset="0"/>
              <a:cs typeface="IrisUPC" pitchFamily="34" charset="-34"/>
            </a:endParaRPr>
          </a:p>
          <a:p>
            <a:pPr defTabSz="457200"/>
            <a:r>
              <a:rPr lang="th-TH" sz="6000" b="1" dirty="0">
                <a:solidFill>
                  <a:srgbClr val="FF00FF"/>
                </a:solidFill>
                <a:effectLst>
                  <a:glow rad="50800">
                    <a:schemeClr val="bg1"/>
                  </a:glow>
                </a:effectLst>
                <a:latin typeface="Georgia" pitchFamily="18" charset="0"/>
                <a:cs typeface="IrisUPC" pitchFamily="34" charset="-34"/>
              </a:rPr>
              <a:t>			</a:t>
            </a:r>
            <a:r>
              <a:rPr lang="th-TH" sz="6000" b="1" dirty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-</a:t>
            </a:r>
            <a:r>
              <a:rPr lang="th-TH" sz="6000" b="1" dirty="0">
                <a:solidFill>
                  <a:srgbClr val="FFFF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FFFF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ข้าวของเงินทอง ทรัพย์สิน</a:t>
            </a:r>
            <a:endParaRPr lang="th-TH" sz="6000" b="1" dirty="0">
              <a:solidFill>
                <a:srgbClr val="FFFF00"/>
              </a:solidFill>
              <a:effectLst>
                <a:glow rad="50800">
                  <a:schemeClr val="tx1"/>
                </a:glow>
              </a:effectLst>
              <a:latin typeface="Georgia" pitchFamily="18" charset="0"/>
              <a:cs typeface="IrisUPC" pitchFamily="34" charset="-34"/>
            </a:endParaRPr>
          </a:p>
          <a:p>
            <a:pPr defTabSz="457200"/>
            <a:r>
              <a:rPr lang="th-TH" sz="6000" b="1" dirty="0">
                <a:solidFill>
                  <a:srgbClr val="FF00FF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			</a:t>
            </a:r>
            <a:r>
              <a:rPr lang="th-TH" sz="6000" b="1" dirty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-</a:t>
            </a:r>
            <a:r>
              <a:rPr lang="th-TH" sz="6000" b="1" dirty="0">
                <a:solidFill>
                  <a:srgbClr val="00FF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00FF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บุคคล</a:t>
            </a:r>
          </a:p>
          <a:p>
            <a:pPr defTabSz="457200">
              <a:spcAft>
                <a:spcPts val="1200"/>
              </a:spcAft>
            </a:pPr>
            <a:r>
              <a:rPr lang="th-TH" sz="6000" b="1" dirty="0">
                <a:solidFill>
                  <a:srgbClr val="00FF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	</a:t>
            </a:r>
            <a:r>
              <a:rPr lang="th-TH" sz="6000" b="1" dirty="0" smtClean="0">
                <a:solidFill>
                  <a:srgbClr val="00FF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		</a:t>
            </a:r>
            <a:r>
              <a:rPr lang="th-TH" sz="6000" b="1" dirty="0" smtClean="0">
                <a:solidFill>
                  <a:schemeClr val="bg1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-</a:t>
            </a:r>
            <a:r>
              <a:rPr lang="th-TH" sz="6000" b="1" dirty="0" smtClean="0">
                <a:solidFill>
                  <a:srgbClr val="FF3300"/>
                </a:solidFill>
                <a:effectLst>
                  <a:glow rad="50800">
                    <a:schemeClr val="tx1"/>
                  </a:glow>
                </a:effectLst>
                <a:latin typeface="Georgia" pitchFamily="18" charset="0"/>
                <a:cs typeface="IrisUPC" pitchFamily="34" charset="-34"/>
              </a:rPr>
              <a:t>	ชื่อเสียงเกียรติยศ</a:t>
            </a:r>
          </a:p>
          <a:p>
            <a:pPr algn="ctr" defTabSz="457200">
              <a:lnSpc>
                <a:spcPct val="90000"/>
              </a:lnSpc>
            </a:pPr>
            <a:r>
              <a:rPr lang="th-TH" sz="4000" i="1" spc="-100" dirty="0" smtClean="0">
                <a:effectLst/>
                <a:latin typeface="Georgia" pitchFamily="18" charset="0"/>
                <a:cs typeface="IrisUPC" pitchFamily="34" charset="-34"/>
              </a:rPr>
              <a:t>* สิ่งเหล่านี้เราทราบและยอมรับกันทุกคนว่ามีอยู่จริงใน</a:t>
            </a:r>
            <a:r>
              <a:rPr lang="th-TH" sz="4000" i="1" spc="-100" dirty="0" smtClean="0">
                <a:latin typeface="Georgia" pitchFamily="18" charset="0"/>
                <a:cs typeface="IrisUPC" pitchFamily="34" charset="-34"/>
              </a:rPr>
              <a:t>ชีวิต</a:t>
            </a:r>
            <a:r>
              <a:rPr lang="th-TH" sz="4000" i="1" spc="-100" dirty="0" smtClean="0">
                <a:effectLst/>
                <a:latin typeface="Georgia" pitchFamily="18" charset="0"/>
                <a:cs typeface="IrisUPC" pitchFamily="34" charset="-34"/>
              </a:rPr>
              <a:t>ของเรา</a:t>
            </a:r>
          </a:p>
        </p:txBody>
      </p:sp>
    </p:spTree>
    <p:extLst>
      <p:ext uri="{BB962C8B-B14F-4D97-AF65-F5344CB8AC3E}">
        <p14:creationId xmlns="" xmlns:p14="http://schemas.microsoft.com/office/powerpoint/2010/main" val="196948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0058"/>
            <a:ext cx="9144000" cy="1015663"/>
          </a:xfrm>
          <a:prstGeom prst="rect">
            <a:avLst/>
          </a:prstGeom>
          <a:solidFill>
            <a:srgbClr val="00FF00">
              <a:alpha val="70000"/>
            </a:srgbClr>
          </a:solidFill>
        </p:spPr>
        <p:txBody>
          <a:bodyPr wrap="square" rtlCol="0">
            <a:spAutoFit/>
          </a:bodyPr>
          <a:lstStyle/>
          <a:p>
            <a:pPr algn="ctr" defTabSz="457200"/>
            <a:r>
              <a:rPr lang="th-TH" sz="6000" b="1" spc="-100" dirty="0" smtClean="0">
                <a:solidFill>
                  <a:srgbClr val="0000FF"/>
                </a:solidFill>
                <a:effectLst>
                  <a:outerShdw dist="25400" dir="2700000" algn="tl">
                    <a:schemeClr val="bg1"/>
                  </a:outerShdw>
                </a:effectLst>
                <a:cs typeface="IrisUPC" pitchFamily="34" charset="-34"/>
              </a:rPr>
              <a:t>ความท้าทายต่อชีวิตและพันธกิจของเราคือ</a:t>
            </a:r>
            <a:endParaRPr lang="en-US" sz="6000" b="1" spc="-100" dirty="0">
              <a:solidFill>
                <a:srgbClr val="0000FF"/>
              </a:solidFill>
              <a:effectLst>
                <a:outerShdw dist="25400" dir="2700000" algn="tl">
                  <a:schemeClr val="bg1"/>
                </a:outerShdw>
              </a:effectLst>
              <a:latin typeface="Georgia" pitchFamily="18" charset="0"/>
              <a:cs typeface="IrisUPC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3048000"/>
            <a:ext cx="914400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/>
            <a:r>
              <a:rPr lang="th-TH" sz="8000" b="1" dirty="0">
                <a:solidFill>
                  <a:srgbClr val="0000FF"/>
                </a:solidFill>
                <a:effectLst>
                  <a:glow rad="50800">
                    <a:prstClr val="whit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IrisUPC" pitchFamily="34" charset="-34"/>
              </a:rPr>
              <a:t>คำตอบ คือ</a:t>
            </a:r>
          </a:p>
          <a:p>
            <a:pPr lvl="0" algn="ctr" defTabSz="457200"/>
            <a:r>
              <a:rPr lang="th-TH" sz="11000" b="1" dirty="0">
                <a:ln w="19050">
                  <a:solidFill>
                    <a:schemeClr val="bg1"/>
                  </a:solidFill>
                </a:ln>
                <a:solidFill>
                  <a:srgbClr val="FF0066"/>
                </a:solidFill>
                <a:effectLst/>
                <a:latin typeface="Georgia" pitchFamily="18" charset="0"/>
                <a:cs typeface="IrisUPC" pitchFamily="34" charset="-34"/>
              </a:rPr>
              <a:t>“การกลับใจที่แท้จริง”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4438" y="1265721"/>
            <a:ext cx="9144000" cy="892552"/>
          </a:xfrm>
          <a:prstGeom prst="rect">
            <a:avLst/>
          </a:prstGeom>
          <a:solidFill>
            <a:srgbClr val="00FF00">
              <a:alpha val="70000"/>
            </a:srgbClr>
          </a:solidFill>
        </p:spPr>
        <p:txBody>
          <a:bodyPr wrap="square">
            <a:spAutoFit/>
          </a:bodyPr>
          <a:lstStyle/>
          <a:p>
            <a:pPr lvl="0" algn="ctr" defTabSz="457200"/>
            <a:r>
              <a:rPr lang="th-TH" sz="5200" b="1" spc="-100" dirty="0">
                <a:solidFill>
                  <a:schemeClr val="bg1"/>
                </a:solidFill>
                <a:effectLst>
                  <a:outerShdw dist="25400" dir="2700000" algn="ctr" rotWithShape="0">
                    <a:srgbClr val="0000FF"/>
                  </a:outerShdw>
                </a:effectLst>
                <a:latin typeface="Georgia" pitchFamily="18" charset="0"/>
                <a:cs typeface="IrisUPC" pitchFamily="34" charset="-34"/>
              </a:rPr>
              <a:t>*ทำอย่างไร ไม่ให้ตกอยู่ในวังวนของโลกียะนิยม?</a:t>
            </a:r>
          </a:p>
        </p:txBody>
      </p:sp>
    </p:spTree>
    <p:extLst>
      <p:ext uri="{BB962C8B-B14F-4D97-AF65-F5344CB8AC3E}">
        <p14:creationId xmlns="" xmlns:p14="http://schemas.microsoft.com/office/powerpoint/2010/main" val="383350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/>
            </a:gs>
            <a:gs pos="31000">
              <a:srgbClr val="2A1500">
                <a:lumMod val="100000"/>
              </a:srgbClr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1" y="3429000"/>
            <a:ext cx="2363639" cy="91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895600"/>
            <a:ext cx="8686800" cy="1470025"/>
          </a:xfrm>
        </p:spPr>
        <p:txBody>
          <a:bodyPr>
            <a:noAutofit/>
          </a:bodyPr>
          <a:lstStyle/>
          <a:p>
            <a:r>
              <a:rPr lang="th-TH" sz="17900" b="1" dirty="0" smtClean="0">
                <a:ln w="18000">
                  <a:solidFill>
                    <a:schemeClr val="tx1">
                      <a:lumMod val="95000"/>
                    </a:schemeClr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rowalliaUPC" pitchFamily="34" charset="-34"/>
                <a:cs typeface="+mn-cs"/>
              </a:rPr>
              <a:t>การกลับใจ</a:t>
            </a:r>
            <a:endParaRPr lang="en-US" sz="17900" b="1" dirty="0">
              <a:ln w="18000">
                <a:solidFill>
                  <a:schemeClr val="tx1">
                    <a:lumMod val="95000"/>
                  </a:schemeClr>
                </a:solidFill>
                <a:prstDash val="solid"/>
                <a:miter lim="800000"/>
              </a:ln>
              <a:solidFill>
                <a:srgbClr val="FF00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rowalliaUPC" pitchFamily="34" charset="-34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4164" y="3429000"/>
            <a:ext cx="2363636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1259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98" y="457200"/>
            <a:ext cx="3429002" cy="169314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0"/>
            <a:ext cx="7772400" cy="1852728"/>
          </a:xfrm>
        </p:spPr>
        <p:txBody>
          <a:bodyPr>
            <a:normAutofit fontScale="90000"/>
          </a:bodyPr>
          <a:lstStyle/>
          <a:p>
            <a:pPr algn="r">
              <a:lnSpc>
                <a:spcPts val="6500"/>
              </a:lnSpc>
            </a:pPr>
            <a:r>
              <a:rPr lang="th-TH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  <a:t/>
            </a:r>
            <a:br>
              <a:rPr lang="th-TH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cs typeface="+mn-cs"/>
              </a:rPr>
            </a:br>
            <a:r>
              <a:rPr lang="th-TH" sz="6000" b="1" dirty="0" smtClean="0">
                <a:ln w="10160">
                  <a:solidFill>
                    <a:srgbClr val="00FF00"/>
                  </a:solidFill>
                  <a:prstDash val="solid"/>
                </a:ln>
                <a:solidFill>
                  <a:srgbClr val="3333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rdiaUPC" pitchFamily="34" charset="-34"/>
              </a:rPr>
              <a:t>ความหมาย</a:t>
            </a:r>
            <a:r>
              <a:rPr lang="th-TH" sz="6700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rdiaUPC" pitchFamily="34" charset="-34"/>
              </a:rPr>
              <a:t> </a:t>
            </a:r>
            <a:r>
              <a:rPr lang="th-TH" sz="67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rdiaUPC" pitchFamily="34" charset="-34"/>
              </a:rPr>
              <a:t/>
            </a:r>
            <a:br>
              <a:rPr lang="th-TH" sz="67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rdiaUPC" pitchFamily="34" charset="-34"/>
              </a:rPr>
            </a:br>
            <a:r>
              <a:rPr lang="th-TH" sz="8900" b="1" dirty="0" smtClean="0">
                <a:ln w="10160">
                  <a:solidFill>
                    <a:srgbClr val="FF0066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rdiaUPC" pitchFamily="34" charset="-34"/>
              </a:rPr>
              <a:t>การกลับใจ</a:t>
            </a:r>
            <a:r>
              <a:rPr lang="th-TH" sz="6700" b="1" dirty="0" smtClean="0">
                <a:ln w="10160">
                  <a:solidFill>
                    <a:srgbClr val="FF0066"/>
                  </a:solidFill>
                  <a:prstDash val="solid"/>
                </a:ln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ordiaUPC" pitchFamily="34" charset="-34"/>
              </a:rPr>
              <a:t> </a:t>
            </a:r>
            <a:r>
              <a:rPr lang="en-US" sz="89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rdiaUPC" pitchFamily="34" charset="-34"/>
              </a:rPr>
              <a:t>(Conversion)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0066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ordiaUPC" pitchFamily="34" charset="-34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0856" y="2060848"/>
            <a:ext cx="9036943" cy="430299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buFont typeface="Wingdings" pitchFamily="2" charset="2"/>
              <a:buChar char="v"/>
            </a:pPr>
            <a:r>
              <a:rPr lang="th-TH" sz="36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4800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รากศัพท์ในภาษากรีก หมายถึง </a:t>
            </a:r>
            <a:r>
              <a:rPr lang="th-TH" sz="6000" b="1" spc="0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latin typeface="Cordia New" pitchFamily="34" charset="-34"/>
                <a:cs typeface="Cordia New" pitchFamily="34" charset="-34"/>
              </a:rPr>
              <a:t>“คิดใหม่”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6000" b="1" spc="0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3700" b="1" spc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โดย   -  คิดถึงการดำเนินชีวิตประจำวันของตนเอง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th-TH" sz="3700" b="1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     </a:t>
            </a:r>
            <a:r>
              <a:rPr lang="th-TH" sz="37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</a:t>
            </a:r>
            <a:r>
              <a:rPr lang="th-TH" sz="3700" b="1" dirty="0" smtClean="0">
                <a:ln w="17780" cmpd="sng">
                  <a:solidFill>
                    <a:srgbClr val="FF0066"/>
                  </a:solidFill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ยอมให้พระเจ้าเข้ามามีส่วนสำคัญในชีวิตของเรา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th-TH" sz="37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     -  ไม่ตัดสินใจปล่อยตามกระแสสังคม</a:t>
            </a:r>
            <a:endParaRPr lang="th-TH" sz="3700" b="1" dirty="0">
              <a:ln w="17780" cmpd="sng">
                <a:noFill/>
                <a:prstDash val="solid"/>
                <a:miter lim="800000"/>
              </a:ln>
              <a:solidFill>
                <a:schemeClr val="tx1">
                  <a:lumMod val="95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th-TH" sz="3700" b="1" dirty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4000" b="1" u="sng" dirty="0" smtClean="0">
                <a:ln w="17780" cmpd="sng">
                  <a:noFill/>
                  <a:prstDash val="solid"/>
                  <a:miter lim="800000"/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dia New" pitchFamily="34" charset="-34"/>
                <a:cs typeface="Cordia New" pitchFamily="34" charset="-34"/>
              </a:rPr>
              <a:t>เกิด</a:t>
            </a:r>
            <a:r>
              <a:rPr lang="th-TH" sz="37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4400" b="1" dirty="0" smtClean="0">
                <a:ln w="17780" cmpd="sng">
                  <a:noFill/>
                  <a:prstDash val="solid"/>
                  <a:miter lim="800000"/>
                </a:ln>
                <a:solidFill>
                  <a:srgbClr val="FFFF00"/>
                </a:solidFill>
                <a:latin typeface="Cordia New" pitchFamily="34" charset="-34"/>
                <a:cs typeface="Cordia New" pitchFamily="34" charset="-34"/>
              </a:rPr>
              <a:t>จิตสำนึก ที่จะเปลี่ยนแปลงชีวิตของตนจริงๆ</a:t>
            </a:r>
            <a:endParaRPr lang="en-US" sz="4400" b="1" dirty="0" smtClean="0">
              <a:ln w="17780" cmpd="sng">
                <a:noFill/>
                <a:prstDash val="solid"/>
                <a:miter lim="800000"/>
              </a:ln>
              <a:solidFill>
                <a:srgbClr val="FFFF00"/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625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4" y="513564"/>
            <a:ext cx="1524000" cy="5895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8240" y="521613"/>
            <a:ext cx="1524000" cy="5895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79"/>
            <a:ext cx="9144000" cy="1143000"/>
          </a:xfrm>
        </p:spPr>
        <p:txBody>
          <a:bodyPr/>
          <a:lstStyle/>
          <a:p>
            <a:pPr algn="ctr"/>
            <a:r>
              <a:rPr lang="th-TH" sz="48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เมื่อคิดใหม่เช่นนี้แล้ว </a:t>
            </a:r>
            <a:r>
              <a:rPr lang="th-TH" sz="6000" b="1" u="sng" dirty="0" smtClean="0">
                <a:ln>
                  <a:solidFill>
                    <a:srgbClr val="FF0066"/>
                  </a:solidFill>
                </a:ln>
                <a:solidFill>
                  <a:schemeClr val="tx1">
                    <a:lumMod val="95000"/>
                  </a:schemeClr>
                </a:solidFill>
              </a:rPr>
              <a:t>การกลับใจ</a:t>
            </a:r>
            <a:r>
              <a:rPr lang="th-TH" sz="4800" b="1" dirty="0" smtClean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th-TH" sz="48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จึงหมายถึง</a:t>
            </a:r>
            <a:endParaRPr lang="en-US" sz="4800" b="1" dirty="0">
              <a:ln>
                <a:solidFill>
                  <a:srgbClr val="00206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600200"/>
            <a:ext cx="8610600" cy="44958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 ไม่ดำเนินชีวิตเหมือนคนทั่วไป (ที่ผ่านไปวัน ๆ 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 ไม่ปฏิบัติตามคนส่วนใหญ่ (ที่กระทำผิด)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 ไม่คิดเข้าข้างตนเองในกิจการที่น่าสงสัย กำกวม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ต่อความไม่ถูกต้อง เพียงเพราะคนส่วนใหญ่เขาทำกัน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 มองชีวิตของตนเองด้วยสายพระเนตรของพระเจ้า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(พึ่งพาพระเจ้า)</a:t>
            </a:r>
          </a:p>
          <a:p>
            <a:pPr marL="0" indent="0">
              <a:lnSpc>
                <a:spcPct val="110000"/>
              </a:lnSpc>
              <a:buNone/>
            </a:pPr>
            <a:endParaRPr lang="th-TH" sz="3700" b="1" dirty="0" smtClean="0">
              <a:solidFill>
                <a:schemeClr val="tx1">
                  <a:lumMod val="95000"/>
                </a:schemeClr>
              </a:solidFill>
              <a:latin typeface="Cordia New" pitchFamily="34" charset="-34"/>
              <a:cs typeface="Cordia New" pitchFamily="34" charset="-34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28600" y="1295400"/>
            <a:ext cx="86868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753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3"/>
          </p:nvPr>
        </p:nvSpPr>
        <p:spPr>
          <a:xfrm>
            <a:off x="179512" y="620688"/>
            <a:ext cx="8839200" cy="46482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 มุมานะทำความดี แม้จะยากลำบาก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-  ไม่ปล่อยตัวตามเรื่องส่วนใหญ่ที่ไม่ยุติธรรม</a:t>
            </a:r>
            <a:b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</a:b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แต่ยึดติดความถูกต้องของพระเจ้า</a:t>
            </a: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u="sng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สรุป</a:t>
            </a: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</a:t>
            </a:r>
            <a:r>
              <a:rPr lang="th-TH" sz="4800" b="1" dirty="0" smtClean="0">
                <a:ln>
                  <a:solidFill>
                    <a:srgbClr val="FF0066"/>
                  </a:solidFill>
                </a:ln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กลับใจ</a:t>
            </a: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คือ   • ดำเนินชีวิตในรูปแบบใหม่</a:t>
            </a:r>
            <a:endParaRPr lang="th-TH" sz="3700" b="1" dirty="0">
              <a:solidFill>
                <a:schemeClr val="tx1">
                  <a:lumMod val="95000"/>
                </a:schemeClr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</a:t>
            </a:r>
            <a:r>
              <a:rPr lang="th-TH" sz="48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</a:t>
            </a: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• ฟื้นฟูชีวิตใหม่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700" b="1" dirty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</a:t>
            </a:r>
            <a:r>
              <a:rPr lang="th-TH" sz="48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</a:t>
            </a:r>
            <a:r>
              <a:rPr lang="th-TH" sz="3700" b="1" dirty="0" smtClean="0">
                <a:solidFill>
                  <a:schemeClr val="tx1">
                    <a:lumMod val="95000"/>
                  </a:schemeClr>
                </a:solidFill>
                <a:latin typeface="Cordia New" pitchFamily="34" charset="-34"/>
                <a:cs typeface="Cordia New" pitchFamily="34" charset="-34"/>
              </a:rPr>
              <a:t>         • ออกแรง, กล้าหาญ, อดทน, พยายาม</a:t>
            </a:r>
          </a:p>
        </p:txBody>
      </p:sp>
    </p:spTree>
    <p:extLst>
      <p:ext uri="{BB962C8B-B14F-4D97-AF65-F5344CB8AC3E}">
        <p14:creationId xmlns="" xmlns:p14="http://schemas.microsoft.com/office/powerpoint/2010/main" val="532423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4208" y="700143"/>
            <a:ext cx="1524000" cy="5895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800" y="700142"/>
            <a:ext cx="1524000" cy="58957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9692" y="1563"/>
            <a:ext cx="5544616" cy="1143000"/>
          </a:xfrm>
        </p:spPr>
        <p:txBody>
          <a:bodyPr/>
          <a:lstStyle/>
          <a:p>
            <a:pPr algn="ctr"/>
            <a:r>
              <a:rPr lang="th-TH" sz="48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ลักษณะของ</a:t>
            </a:r>
            <a:r>
              <a:rPr lang="th-TH" sz="4800" b="1" dirty="0" smtClean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th-TH" sz="6000" b="1" u="sng" dirty="0" smtClean="0">
                <a:ln>
                  <a:solidFill>
                    <a:srgbClr val="FF0066"/>
                  </a:solidFill>
                </a:ln>
                <a:solidFill>
                  <a:srgbClr val="FFFFFF">
                    <a:lumMod val="95000"/>
                  </a:srgbClr>
                </a:solidFill>
              </a:rPr>
              <a:t>การ</a:t>
            </a:r>
            <a:r>
              <a:rPr lang="th-TH" sz="6000" b="1" u="sng" dirty="0">
                <a:ln>
                  <a:solidFill>
                    <a:srgbClr val="FF0066"/>
                  </a:solidFill>
                </a:ln>
                <a:solidFill>
                  <a:srgbClr val="FFFFFF">
                    <a:lumMod val="95000"/>
                  </a:srgbClr>
                </a:solidFill>
              </a:rPr>
              <a:t>กลับใจ</a:t>
            </a:r>
            <a:r>
              <a:rPr lang="th-TH" sz="4800" b="1" dirty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 </a:t>
            </a:r>
            <a:endParaRPr lang="en-US" dirty="0">
              <a:ln>
                <a:solidFill>
                  <a:srgbClr val="00206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752600"/>
            <a:ext cx="8382000" cy="4114800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spcBef>
                <a:spcPts val="600"/>
              </a:spcBef>
              <a:buClr>
                <a:srgbClr val="DC9E1F"/>
              </a:buClr>
              <a:buNone/>
            </a:pPr>
            <a:r>
              <a:rPr lang="th-TH" sz="3700" b="1" dirty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- 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มิใช่เพียงได้ชื่อว่า “คนดี” มีศีลธรรม (</a:t>
            </a:r>
            <a:r>
              <a:rPr lang="en-US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moralism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) เท่านั้น</a:t>
            </a:r>
            <a:endParaRPr lang="th-TH" sz="3700" b="1" dirty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-  เป็นหนึ่งเดียวกับพระเยซูเจ้า </a:t>
            </a: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(เป็นคนดีเพราะพลังจากพระเจ้า)</a:t>
            </a: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-  ออกจากตนเอง    •  เลิกคิดว่าตนเองเก่ง, ดีกว่าคนอื่น </a:t>
            </a:r>
            <a:endParaRPr lang="en-US" sz="3700" b="1" dirty="0" smtClean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en-US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			 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•  ยอมรับในข้อบกพร่องของตนเอง</a:t>
            </a: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                    •  เห็นความสำคัญของคนอื่น</a:t>
            </a:r>
            <a:endParaRPr lang="th-TH" sz="3700" b="1" dirty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sz="3700" dirty="0" smtClean="0"/>
              <a:t>                          </a:t>
            </a:r>
            <a:endParaRPr lang="en-US" sz="37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1295400"/>
            <a:ext cx="86868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400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908720"/>
            <a:ext cx="8686800" cy="4267200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spcBef>
                <a:spcPts val="600"/>
              </a:spcBef>
              <a:buClr>
                <a:srgbClr val="DC9E1F"/>
              </a:buClr>
              <a:buNone/>
            </a:pPr>
            <a:r>
              <a:rPr lang="th-TH" sz="3700" b="1" dirty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- 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มีความเชื่อ วางใจ ในความรักของพระเป็นเจ้า</a:t>
            </a:r>
            <a:endParaRPr lang="th-TH" sz="3700" b="1" dirty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en-US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- 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เป็นเรื่องส่วนตัว เป็นท่าทีของตนเอง            </a:t>
            </a:r>
            <a:endParaRPr lang="en-US" sz="3700" b="1" dirty="0" smtClean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en-US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        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•  ไม่ทำตามคนอื่น</a:t>
            </a: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         •  ไม่ต้องการให้คนอื่นทำตาม</a:t>
            </a:r>
          </a:p>
          <a:p>
            <a:pPr marL="0" lvl="0" indent="0"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        •  แต่ละคนรับผิดชอบการกระทำของตน</a:t>
            </a:r>
            <a:endParaRPr lang="th-TH" sz="3700" b="1" dirty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802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980728"/>
            <a:ext cx="8686800" cy="4191000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spcBef>
                <a:spcPts val="600"/>
              </a:spcBef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-  เป็นเรื่องที่ต้องสัมพันธ์กับคนอื่นด้วย      </a:t>
            </a:r>
            <a:endParaRPr lang="en-US" sz="3700" b="1" dirty="0" smtClean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buClr>
                <a:srgbClr val="DC9E1F"/>
              </a:buClr>
              <a:buNone/>
            </a:pPr>
            <a:r>
              <a:rPr lang="en-US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•  เพราะเราอยู่ร่วมกันเป็นสังคม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•  การเปลี่ยนแปลงท่าที ความคิดของเราย่อมเป็นที่รับรู้</a:t>
            </a:r>
          </a:p>
          <a:p>
            <a:pPr marL="0" lvl="0" inden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</a:t>
            </a: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•  เวลาเดียวกันเราต้องรับรู้ท่าทีความคิดของผู้อื่นด้วย</a:t>
            </a:r>
            <a:endParaRPr lang="th-TH" sz="3700" b="1" dirty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indent="0">
              <a:buNone/>
            </a:pPr>
            <a:r>
              <a:rPr lang="th-TH" dirty="0" smtClean="0"/>
              <a:t>                        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858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5320B">
                <a:lumMod val="80000"/>
                <a:lumOff val="20000"/>
              </a:srgbClr>
            </a:gs>
            <a:gs pos="31000">
              <a:srgbClr val="2A1500"/>
            </a:gs>
            <a:gs pos="100000">
              <a:schemeClr val="bg1">
                <a:lumMod val="95000"/>
                <a:lumOff val="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78" y="609600"/>
            <a:ext cx="1524000" cy="5895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48632" y="609600"/>
            <a:ext cx="1524000" cy="58957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98244"/>
            <a:ext cx="9144000" cy="1143000"/>
          </a:xfrm>
        </p:spPr>
        <p:txBody>
          <a:bodyPr/>
          <a:lstStyle/>
          <a:p>
            <a:pPr algn="ctr"/>
            <a:r>
              <a:rPr lang="th-TH" sz="66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ในที่สุด</a:t>
            </a:r>
            <a:r>
              <a:rPr lang="th-TH" sz="4800" b="1" dirty="0" smtClean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  </a:t>
            </a:r>
            <a:r>
              <a:rPr lang="th-TH" sz="8000" b="1" u="sng" dirty="0" smtClean="0">
                <a:ln>
                  <a:solidFill>
                    <a:srgbClr val="FF0066"/>
                  </a:solidFill>
                </a:ln>
                <a:solidFill>
                  <a:srgbClr val="FFFFFF">
                    <a:lumMod val="95000"/>
                  </a:srgbClr>
                </a:solidFill>
              </a:rPr>
              <a:t>การ</a:t>
            </a:r>
            <a:r>
              <a:rPr lang="th-TH" sz="8000" b="1" u="sng" dirty="0">
                <a:ln>
                  <a:solidFill>
                    <a:srgbClr val="FF0066"/>
                  </a:solidFill>
                </a:ln>
                <a:solidFill>
                  <a:srgbClr val="FFFFFF">
                    <a:lumMod val="95000"/>
                  </a:srgbClr>
                </a:solidFill>
              </a:rPr>
              <a:t>กลับใจ</a:t>
            </a:r>
            <a:r>
              <a:rPr lang="th-TH" sz="4800" b="1" dirty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th-TH" sz="4800" b="1" dirty="0" smtClean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th-TH" sz="6600" b="1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</a:rPr>
              <a:t>จึง</a:t>
            </a:r>
            <a:endParaRPr lang="en-US" sz="3600" dirty="0">
              <a:ln>
                <a:solidFill>
                  <a:srgbClr val="00206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752600"/>
            <a:ext cx="8305800" cy="4572000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0000"/>
              </a:lnSpc>
              <a:spcBef>
                <a:spcPts val="600"/>
              </a:spcBef>
              <a:spcAft>
                <a:spcPts val="120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•  เป็นเรื่องของชุมชนแห่งชีวิต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•  เป็นการประกาศข่าวดีด้วยชีวิต มิใช่เพียงแต่คำพูด  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•  เป็นการเจริญชีวิตแบบใหม่ ด้วยการ    </a:t>
            </a:r>
            <a:endParaRPr lang="en-US" sz="3700" b="1" dirty="0" smtClean="0">
              <a:solidFill>
                <a:srgbClr val="FFFFFF">
                  <a:lumMod val="95000"/>
                </a:srgbClr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en-US" sz="3700" b="1" dirty="0" smtClean="0">
                <a:solidFill>
                  <a:srgbClr val="CC00FF"/>
                </a:solidFill>
                <a:latin typeface="Cordia New" pitchFamily="34" charset="-34"/>
                <a:cs typeface="Cordia New" pitchFamily="34" charset="-34"/>
              </a:rPr>
              <a:t>   </a:t>
            </a:r>
            <a:r>
              <a:rPr lang="th-TH" sz="38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“ออกจากตนเองเดินทางไปหาพระบิดาเจ้าพร้อมกับ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DC9E1F"/>
              </a:buClr>
              <a:buNone/>
            </a:pPr>
            <a:r>
              <a:rPr lang="th-TH" sz="3800" b="1" dirty="0" smtClean="0">
                <a:solidFill>
                  <a:srgbClr val="00CC00"/>
                </a:solidFill>
                <a:latin typeface="Cordia New" pitchFamily="34" charset="-34"/>
                <a:cs typeface="Cordia New" pitchFamily="34" charset="-34"/>
              </a:rPr>
              <a:t>    </a:t>
            </a:r>
            <a:r>
              <a:rPr lang="th-TH" sz="38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เพื่อนพี่น้องโดยมีองค์พระเยซูคริสตเจ้า</a:t>
            </a:r>
            <a:r>
              <a:rPr lang="th-TH" sz="38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เป็น</a:t>
            </a:r>
            <a:r>
              <a:rPr lang="th-TH" sz="38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ผู้</a:t>
            </a:r>
            <a:r>
              <a:rPr lang="th-TH" sz="38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นำ</a:t>
            </a:r>
            <a:r>
              <a:rPr lang="th-TH" sz="3800" b="1" dirty="0" smtClean="0">
                <a:solidFill>
                  <a:srgbClr val="FFC000"/>
                </a:solidFill>
                <a:latin typeface="Cordia New" pitchFamily="34" charset="-34"/>
                <a:cs typeface="Cordia New" pitchFamily="34" charset="-34"/>
              </a:rPr>
              <a:t>ทาง”</a:t>
            </a:r>
            <a:endParaRPr lang="th-TH" sz="3800" b="1" dirty="0" smtClean="0">
              <a:solidFill>
                <a:srgbClr val="FFC000"/>
              </a:solidFill>
              <a:latin typeface="Cordia New" pitchFamily="34" charset="-34"/>
              <a:cs typeface="Cordia New" pitchFamily="34" charset="-34"/>
            </a:endParaRPr>
          </a:p>
          <a:p>
            <a:pPr marL="0" lvl="0" indent="0">
              <a:spcBef>
                <a:spcPts val="0"/>
              </a:spcBef>
              <a:buClr>
                <a:srgbClr val="DC9E1F"/>
              </a:buClr>
              <a:buNone/>
            </a:pPr>
            <a:r>
              <a:rPr lang="th-TH" sz="3700" b="1" dirty="0" smtClean="0">
                <a:solidFill>
                  <a:srgbClr val="FFFFFF">
                    <a:lumMod val="95000"/>
                  </a:srgbClr>
                </a:solidFill>
                <a:latin typeface="Cordia New" pitchFamily="34" charset="-34"/>
                <a:cs typeface="Cordia New" pitchFamily="34" charset="-34"/>
              </a:rPr>
              <a:t>        </a:t>
            </a:r>
            <a:r>
              <a:rPr lang="th-TH" dirty="0" smtClean="0"/>
              <a:t>                          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228600" y="1371600"/>
            <a:ext cx="8686800" cy="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6506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706"/>
            <a:ext cx="9144000" cy="707886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IrisUPC" pitchFamily="34" charset="-34"/>
              </a:rPr>
              <a:t>ตัวอย่างของผู้กลับใจอย่างแท้จริง</a:t>
            </a:r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IrisUPC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972233"/>
            <a:ext cx="2132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th-TH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นักบุญเปโตร</a:t>
            </a:r>
            <a:r>
              <a:rPr lang="th-TH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	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24954" y="972234"/>
            <a:ext cx="1561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th-TH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นักบุญเปาโล</a:t>
            </a:r>
            <a:endParaRPr lang="en-US" sz="2700" dirty="0"/>
          </a:p>
        </p:txBody>
      </p:sp>
      <p:sp>
        <p:nvSpPr>
          <p:cNvPr id="5" name="Rectangle 4"/>
          <p:cNvSpPr/>
          <p:nvPr/>
        </p:nvSpPr>
        <p:spPr>
          <a:xfrm>
            <a:off x="6553198" y="3048647"/>
            <a:ext cx="256624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th-TH" sz="2700" b="1" spc="-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นักบุญมารีอามักดาเลนา</a:t>
            </a:r>
            <a:endParaRPr lang="en-US" sz="2700" b="1" spc="-1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3048000"/>
            <a:ext cx="190500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7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นักบุญ</a:t>
            </a:r>
            <a:r>
              <a:rPr lang="th-TH" sz="27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โทมัส</a:t>
            </a:r>
            <a:endParaRPr lang="en-US" sz="2700" dirty="0"/>
          </a:p>
        </p:txBody>
      </p:sp>
      <p:sp>
        <p:nvSpPr>
          <p:cNvPr id="7" name="TextBox 6"/>
          <p:cNvSpPr txBox="1"/>
          <p:nvPr/>
        </p:nvSpPr>
        <p:spPr>
          <a:xfrm>
            <a:off x="3203362" y="4648200"/>
            <a:ext cx="20403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th-TH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นักบุญออกัสติน</a:t>
            </a:r>
            <a:endParaRPr lang="en-US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36461" y="5638800"/>
            <a:ext cx="15506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/>
            <a:r>
              <a:rPr lang="th-TH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ลูกล้างผลาญ</a:t>
            </a:r>
            <a:endParaRPr lang="en-US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2" name="Picture 8" descr="http://www.ephesus.us/images/St-Paul-ephes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929555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beinspirational.co.uk/wp-content/uploads/2015/01/Kowalchyk-St_Pet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3" t="1788" r="1763" b="1441"/>
          <a:stretch/>
        </p:blipFill>
        <p:spPr bwMode="auto">
          <a:xfrm>
            <a:off x="128459" y="457200"/>
            <a:ext cx="1852741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marymagdaleneanglican.org/home/180016590/180016590/images/Icon-of-MM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800"/>
            <a:ext cx="1830398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crosscatholicblog.com/wp-content/uploads/2014/06/07-03-14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863" y="1828800"/>
            <a:ext cx="1838389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36.media.tumblr.com/60a66970e576ecf36978744b18d07ec8/tumblr_inline_nnui5mJ4sG1r3ip7z_40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209" y="4419600"/>
            <a:ext cx="1797907" cy="228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salit.org/web/born%20jesus/part20-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606" y="4623031"/>
            <a:ext cx="2668598" cy="1879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790723" y="6334780"/>
            <a:ext cx="1562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ฯลฯ</a:t>
            </a:r>
            <a:endParaRPr lang="en-US"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404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6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5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4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2" dur="2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พ่อ\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7962900" cy="59055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>
            <a:glow rad="165100">
              <a:schemeClr val="bg1"/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596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515</Words>
  <Application>Microsoft Office PowerPoint</Application>
  <PresentationFormat>นำเสนอทางหน้าจอ (4:3)</PresentationFormat>
  <Paragraphs>96</Paragraphs>
  <Slides>20</Slides>
  <Notes>8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2</vt:i4>
      </vt:variant>
      <vt:variant>
        <vt:lpstr>ชื่อเรื่องภาพนิ่ง</vt:lpstr>
      </vt:variant>
      <vt:variant>
        <vt:i4>20</vt:i4>
      </vt:variant>
    </vt:vector>
  </HeadingPairs>
  <TitlesOfParts>
    <vt:vector size="22" baseType="lpstr">
      <vt:lpstr>Office Theme</vt:lpstr>
      <vt:lpstr>Horizon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การกลับใจ</vt:lpstr>
      <vt:lpstr> ความหมาย  การกลับใจ (Conversion)</vt:lpstr>
      <vt:lpstr>เมื่อคิดใหม่เช่นนี้แล้ว การกลับใจ จึงหมายถึง</vt:lpstr>
      <vt:lpstr>ภาพนิ่ง 14</vt:lpstr>
      <vt:lpstr>ลักษณะของ การกลับใจ </vt:lpstr>
      <vt:lpstr>ภาพนิ่ง 16</vt:lpstr>
      <vt:lpstr>ภาพนิ่ง 17</vt:lpstr>
      <vt:lpstr>ในที่สุด  การกลับใจ  จึง</vt:lpstr>
      <vt:lpstr>ภาพนิ่ง 19</vt:lpstr>
      <vt:lpstr>ภาพนิ่ง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hpi7</dc:creator>
  <cp:lastModifiedBy>WIN7</cp:lastModifiedBy>
  <cp:revision>39</cp:revision>
  <dcterms:created xsi:type="dcterms:W3CDTF">2015-07-06T01:50:04Z</dcterms:created>
  <dcterms:modified xsi:type="dcterms:W3CDTF">2015-08-17T07:00:17Z</dcterms:modified>
</cp:coreProperties>
</file>