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4" r:id="rId3"/>
    <p:sldId id="257" r:id="rId4"/>
    <p:sldId id="258" r:id="rId5"/>
    <p:sldId id="297" r:id="rId6"/>
    <p:sldId id="298" r:id="rId7"/>
    <p:sldId id="299" r:id="rId8"/>
    <p:sldId id="300" r:id="rId9"/>
    <p:sldId id="296" r:id="rId10"/>
    <p:sldId id="259" r:id="rId11"/>
    <p:sldId id="288" r:id="rId12"/>
    <p:sldId id="260" r:id="rId13"/>
    <p:sldId id="261" r:id="rId14"/>
    <p:sldId id="263" r:id="rId15"/>
    <p:sldId id="301" r:id="rId16"/>
    <p:sldId id="264" r:id="rId17"/>
    <p:sldId id="292" r:id="rId18"/>
    <p:sldId id="265" r:id="rId19"/>
    <p:sldId id="266" r:id="rId20"/>
    <p:sldId id="289" r:id="rId21"/>
    <p:sldId id="291" r:id="rId22"/>
    <p:sldId id="290" r:id="rId23"/>
    <p:sldId id="283" r:id="rId24"/>
    <p:sldId id="267" r:id="rId25"/>
    <p:sldId id="293" r:id="rId26"/>
    <p:sldId id="268" r:id="rId27"/>
    <p:sldId id="269" r:id="rId28"/>
    <p:sldId id="270" r:id="rId29"/>
    <p:sldId id="271" r:id="rId30"/>
    <p:sldId id="285" r:id="rId31"/>
    <p:sldId id="294" r:id="rId32"/>
    <p:sldId id="272" r:id="rId33"/>
    <p:sldId id="273" r:id="rId34"/>
    <p:sldId id="274" r:id="rId35"/>
    <p:sldId id="275" r:id="rId36"/>
    <p:sldId id="276" r:id="rId37"/>
    <p:sldId id="286" r:id="rId38"/>
    <p:sldId id="277" r:id="rId39"/>
    <p:sldId id="287" r:id="rId40"/>
    <p:sldId id="278" r:id="rId41"/>
    <p:sldId id="280" r:id="rId42"/>
    <p:sldId id="279" r:id="rId43"/>
    <p:sldId id="281" r:id="rId44"/>
    <p:sldId id="295" r:id="rId45"/>
    <p:sldId id="282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jesusjaidee.com/ccc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2580176-41E3-4789-893E-F51940A06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640" y="722376"/>
            <a:ext cx="3821952" cy="54132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2FC9A5FF-D604-44EB-A7A4-6240EB553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016" y="891081"/>
            <a:ext cx="3297936" cy="4746654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7CBFE71-555A-4E7C-9E67-C8C81FD9C5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78" t="4378" r="4109" b="2535"/>
          <a:stretch/>
        </p:blipFill>
        <p:spPr>
          <a:xfrm>
            <a:off x="8969541" y="3328416"/>
            <a:ext cx="1875877" cy="2706624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891FB4AF-BE3C-47EA-AC31-E34C7A23D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5623" y="607709"/>
            <a:ext cx="1703712" cy="282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561D748-985D-4C40-B512-EB4ECF804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832" y="653460"/>
            <a:ext cx="8784336" cy="555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2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71C1F1-321B-4B31-BBCB-E93112EFA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42" y="694943"/>
            <a:ext cx="3786378" cy="5449659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3EBF85E6-B5AF-4627-82F4-DAC4E81B3509}"/>
              </a:ext>
            </a:extLst>
          </p:cNvPr>
          <p:cNvSpPr txBox="1"/>
          <p:nvPr/>
        </p:nvSpPr>
        <p:spPr>
          <a:xfrm>
            <a:off x="4942332" y="890076"/>
            <a:ext cx="641832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หนังสือคำสอนพระศาสนจักรเล่มนี้ </a:t>
            </a:r>
            <a:r>
              <a:rPr lang="en-US" sz="3600" b="1" dirty="0"/>
              <a:t>CCC </a:t>
            </a:r>
            <a:r>
              <a:rPr lang="th-TH" sz="3600" b="1" dirty="0"/>
              <a:t>อยู่ในสมณสมัยของ</a:t>
            </a:r>
            <a:r>
              <a:rPr lang="th-TH" sz="3600" b="1" dirty="0">
                <a:solidFill>
                  <a:srgbClr val="0000FF"/>
                </a:solidFill>
              </a:rPr>
              <a:t>นักบุญ สมเด็จพระสันตะปาปา ยอห</a:t>
            </a:r>
            <a:r>
              <a:rPr lang="th-TH" sz="3600" b="1" dirty="0" err="1">
                <a:solidFill>
                  <a:srgbClr val="0000FF"/>
                </a:solidFill>
              </a:rPr>
              <a:t>์น</a:t>
            </a:r>
            <a:r>
              <a:rPr lang="th-TH" sz="3600" b="1" dirty="0">
                <a:solidFill>
                  <a:srgbClr val="0000FF"/>
                </a:solidFill>
              </a:rPr>
              <a:t> ปอล ที่ 2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ทรงดำริให้จัดทำเมื่อ 25 มกราคม 1985 </a:t>
            </a:r>
          </a:p>
          <a:p>
            <a:pPr lvl="1"/>
            <a:r>
              <a:rPr lang="th-TH" sz="3600" b="1" dirty="0"/>
              <a:t>โอกาสครบรอบ 20 ปีของการปิดสังคายนาวาติกันครั้งที่ 2 </a:t>
            </a:r>
            <a:r>
              <a:rPr lang="th-TH" sz="3600" b="1" dirty="0">
                <a:solidFill>
                  <a:srgbClr val="0000FF"/>
                </a:solidFill>
              </a:rPr>
              <a:t>(1962-1965)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ได้รับการอนุมัติ เมื่อ 25 มิถุนายน 1992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ประกาศใช้เมื่อ 11 ตุลาคม 1992 โอกาสครบรอบ 30 ปี ของการเปิดสังคายนาวาติกันครั้งที่ 2</a:t>
            </a:r>
          </a:p>
        </p:txBody>
      </p:sp>
    </p:spTree>
    <p:extLst>
      <p:ext uri="{BB962C8B-B14F-4D97-AF65-F5344CB8AC3E}">
        <p14:creationId xmlns:p14="http://schemas.microsoft.com/office/powerpoint/2010/main" val="373302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71C1F1-321B-4B31-BBCB-E93112EFA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42" y="694943"/>
            <a:ext cx="3786378" cy="5449659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3EBF85E6-B5AF-4627-82F4-DAC4E81B3509}"/>
              </a:ext>
            </a:extLst>
          </p:cNvPr>
          <p:cNvSpPr txBox="1"/>
          <p:nvPr/>
        </p:nvSpPr>
        <p:spPr>
          <a:xfrm>
            <a:off x="4841748" y="1258437"/>
            <a:ext cx="611733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จัดพิมพ์เป็น</a:t>
            </a:r>
            <a:r>
              <a:rPr lang="th-TH" sz="3600" b="1" dirty="0">
                <a:solidFill>
                  <a:srgbClr val="0000FF"/>
                </a:solidFill>
              </a:rPr>
              <a:t>ภาษาฝรั่งเศส</a:t>
            </a:r>
            <a:r>
              <a:rPr lang="th-TH" sz="3600" b="1" dirty="0"/>
              <a:t>ในปี ค.ศ.1992 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จัดพิมพ์เป็น</a:t>
            </a:r>
            <a:r>
              <a:rPr lang="th-TH" sz="3600" b="1" dirty="0">
                <a:solidFill>
                  <a:srgbClr val="CC00CC"/>
                </a:solidFill>
              </a:rPr>
              <a:t>ภาษาอังกฤษ</a:t>
            </a:r>
            <a:r>
              <a:rPr lang="th-TH" sz="3600" b="1" dirty="0"/>
              <a:t>ได้รับการตีพิมพ์ในปี ค.ศ. 1994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จัดพิมพ์เป็น</a:t>
            </a:r>
            <a:r>
              <a:rPr lang="th-TH" sz="3600" b="1" dirty="0">
                <a:solidFill>
                  <a:srgbClr val="FF0000"/>
                </a:solidFill>
              </a:rPr>
              <a:t>ภาษาละติน </a:t>
            </a:r>
            <a:r>
              <a:rPr lang="th-TH" sz="3600" b="1" dirty="0"/>
              <a:t>เมื่อวันที่ 15 สิงหาคม 1997</a:t>
            </a: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lang="th-TH" sz="3600" b="1" dirty="0"/>
              <a:t>จัดพิมพ์เป็น</a:t>
            </a:r>
            <a:r>
              <a:rPr lang="th-TH" sz="3600" b="1" dirty="0">
                <a:solidFill>
                  <a:srgbClr val="0000FF"/>
                </a:solidFill>
              </a:rPr>
              <a:t>ภาษาไทย</a:t>
            </a:r>
            <a:r>
              <a:rPr lang="th-TH" sz="3600" b="1" dirty="0"/>
              <a:t>ตั้งแต่ปี ค.ศ. 1994-4999 จัดพิมพ์ทีละภาค แบ่งออกเป็น 4 เล่ม</a:t>
            </a:r>
          </a:p>
        </p:txBody>
      </p:sp>
    </p:spTree>
    <p:extLst>
      <p:ext uri="{BB962C8B-B14F-4D97-AF65-F5344CB8AC3E}">
        <p14:creationId xmlns:p14="http://schemas.microsoft.com/office/powerpoint/2010/main" val="283953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E5E870-4ED6-44FE-ADF1-57DDDC46E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142" y="641672"/>
            <a:ext cx="7331978" cy="556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4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A51E57-7F8C-478B-8902-ADB064C58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436" y="623374"/>
            <a:ext cx="7489167" cy="560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78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2DAEE9-6C47-4CFD-A2DD-C93680706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262" y="639211"/>
            <a:ext cx="7444254" cy="557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64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109F69-B959-4B3B-9497-4C9BF369A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253" y="634102"/>
            <a:ext cx="7501521" cy="558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46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71C1F1-321B-4B31-BBCB-E93112EFA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42" y="694943"/>
            <a:ext cx="3786378" cy="5449659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3EBF85E6-B5AF-4627-82F4-DAC4E81B3509}"/>
              </a:ext>
            </a:extLst>
          </p:cNvPr>
          <p:cNvSpPr txBox="1"/>
          <p:nvPr/>
        </p:nvSpPr>
        <p:spPr>
          <a:xfrm>
            <a:off x="4925638" y="1250048"/>
            <a:ext cx="611733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600" b="1" dirty="0"/>
              <a:t>จัดแปลจากต้นฉบับ</a:t>
            </a:r>
            <a:r>
              <a:rPr lang="th-TH" sz="6600" b="1" dirty="0">
                <a:solidFill>
                  <a:srgbClr val="CC00CC"/>
                </a:solidFill>
              </a:rPr>
              <a:t>ภาษาละติน เป็นภาษาไทย</a:t>
            </a:r>
            <a:r>
              <a:rPr lang="th-TH" sz="6600" b="1" dirty="0"/>
              <a:t>ตั้งแต่ปี ค.ศ. 2013-2018 และจัดพิมพ์รวมเล่ม</a:t>
            </a:r>
          </a:p>
        </p:txBody>
      </p:sp>
    </p:spTree>
    <p:extLst>
      <p:ext uri="{BB962C8B-B14F-4D97-AF65-F5344CB8AC3E}">
        <p14:creationId xmlns:p14="http://schemas.microsoft.com/office/powerpoint/2010/main" val="235887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720A6AC5-02E4-416F-90EE-430143D3D66B}"/>
              </a:ext>
            </a:extLst>
          </p:cNvPr>
          <p:cNvSpPr txBox="1"/>
          <p:nvPr/>
        </p:nvSpPr>
        <p:spPr>
          <a:xfrm>
            <a:off x="882396" y="1095262"/>
            <a:ext cx="1052017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90204" pitchFamily="34" charset="0"/>
              <a:buChar char="•"/>
            </a:pPr>
            <a:r>
              <a:rPr lang="th-TH" sz="3600" b="1" dirty="0"/>
              <a:t>มีการปรับปรุงแก้ไขเพื่อให้ทันสมัยอยู่เสมอ</a:t>
            </a:r>
          </a:p>
          <a:p>
            <a:pPr marL="1371600" lvl="2" indent="-457200">
              <a:buFont typeface="Arial" panose="020B0604020202090204" pitchFamily="34" charset="0"/>
              <a:buChar char="•"/>
            </a:pPr>
            <a:r>
              <a:rPr lang="th-TH" sz="3600" b="1" dirty="0"/>
              <a:t>ปรับปรุงแก้ไขครั้งแรก ในสมณสมัยของนักบุญ สมเด็จพระสันตะปาปา ยอห</a:t>
            </a:r>
            <a:r>
              <a:rPr lang="th-TH" sz="3600" b="1" dirty="0" err="1"/>
              <a:t>์น</a:t>
            </a:r>
            <a:r>
              <a:rPr lang="th-TH" sz="3600" b="1" dirty="0"/>
              <a:t> ปอล ที่ 2 โดยสมณกระทรวงแห่งความเชื่อ เมื่อวันที่ 8 กันยายน 1997 (จำนวน 84 ข้อ)</a:t>
            </a:r>
          </a:p>
          <a:p>
            <a:pPr marL="1371600" lvl="2" indent="-457200">
              <a:buFont typeface="Arial" panose="020B0604020202090204" pitchFamily="34" charset="0"/>
              <a:buChar char="•"/>
            </a:pPr>
            <a:r>
              <a:rPr lang="th-TH" sz="3600" b="1" dirty="0"/>
              <a:t>ปรับปรุงแก้ไขครั้งที่สอง ในสมณสมัยของสมเด็จพระสันตะปาปาฟรังซิส ข้อ 2267 เรื่อง</a:t>
            </a:r>
            <a:r>
              <a:rPr lang="th-TH" sz="3600" b="1" dirty="0">
                <a:solidFill>
                  <a:srgbClr val="CC00CC"/>
                </a:solidFill>
              </a:rPr>
              <a:t>โทษประหารชีวิต </a:t>
            </a:r>
            <a:r>
              <a:rPr lang="th-TH" sz="3600" b="1" dirty="0"/>
              <a:t>(ข้อ 2267 ได้รับการแก้ไขในสมณสมัยของนักบุญ สมเด็จพระสันตะปาปา ยอห</a:t>
            </a:r>
            <a:r>
              <a:rPr lang="th-TH" sz="3600" b="1" dirty="0" err="1"/>
              <a:t>์น</a:t>
            </a:r>
            <a:r>
              <a:rPr lang="th-TH" sz="3600" b="1" dirty="0"/>
              <a:t>ปอล ที่ 2 ด้วยเช่นเดียวกัน เมื่อวันที่ 2 สิงหาคม 2018 )</a:t>
            </a:r>
          </a:p>
        </p:txBody>
      </p:sp>
    </p:spTree>
    <p:extLst>
      <p:ext uri="{BB962C8B-B14F-4D97-AF65-F5344CB8AC3E}">
        <p14:creationId xmlns:p14="http://schemas.microsoft.com/office/powerpoint/2010/main" val="372796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4E5C40C-B480-4AFC-BFE0-E392385141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00" b="55333"/>
          <a:stretch/>
        </p:blipFill>
        <p:spPr>
          <a:xfrm>
            <a:off x="1303898" y="740664"/>
            <a:ext cx="9728309" cy="53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6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720A6AC5-02E4-416F-90EE-430143D3D66B}"/>
              </a:ext>
            </a:extLst>
          </p:cNvPr>
          <p:cNvSpPr txBox="1"/>
          <p:nvPr/>
        </p:nvSpPr>
        <p:spPr>
          <a:xfrm>
            <a:off x="1000506" y="948958"/>
            <a:ext cx="1019098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90204" pitchFamily="34" charset="0"/>
              <a:buChar char="•"/>
            </a:pPr>
            <a:r>
              <a:rPr lang="th-TH" sz="6000" b="1" dirty="0"/>
              <a:t>จุดประสงค์ของการพิมพ์หนังสือ “คำสอนพระศาสนจักรคาทอลิก” </a:t>
            </a:r>
            <a:r>
              <a:rPr lang="th-TH" sz="6000" b="1" dirty="0">
                <a:solidFill>
                  <a:srgbClr val="0000FF"/>
                </a:solidFill>
              </a:rPr>
              <a:t>เพื่อใช้เป็นต้นฉบับอ้างอิงที่แน่นอนและถูกต้อง และเพื่อนำไปจัดทำเป็นหนังสือคำสอนของท้องถิ่น</a:t>
            </a:r>
          </a:p>
          <a:p>
            <a:pPr marL="457200" indent="-457200">
              <a:buFont typeface="Arial" panose="020B0604020202090204" pitchFamily="34" charset="0"/>
              <a:buChar char="•"/>
            </a:pPr>
            <a:r>
              <a:rPr lang="th-TH" sz="6000" b="1" dirty="0"/>
              <a:t>ในปัจจุบันสามารถสืบค้นเนื้อหาได้จากเว็บ....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FB25DD2-B282-46A9-95FE-3CB2F7F3A19C}"/>
              </a:ext>
            </a:extLst>
          </p:cNvPr>
          <p:cNvSpPr txBox="1"/>
          <p:nvPr/>
        </p:nvSpPr>
        <p:spPr>
          <a:xfrm>
            <a:off x="8065008" y="5724376"/>
            <a:ext cx="3328416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http://www.jesusjaidee.com/ccc/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3248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4A095B0-BB1F-4FDD-BCEC-CCE88D086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660" y="800100"/>
            <a:ext cx="3175062" cy="5257800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16270445-A3C2-47FC-A130-32A7403948A1}"/>
              </a:ext>
            </a:extLst>
          </p:cNvPr>
          <p:cNvSpPr txBox="1"/>
          <p:nvPr/>
        </p:nvSpPr>
        <p:spPr>
          <a:xfrm>
            <a:off x="4594860" y="963460"/>
            <a:ext cx="67437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90204" pitchFamily="34" charset="0"/>
              <a:buChar char="•"/>
            </a:pPr>
            <a:r>
              <a:rPr lang="en-US" sz="4000" b="1" dirty="0"/>
              <a:t>YOUCAT </a:t>
            </a:r>
            <a:r>
              <a:rPr lang="th-TH" sz="4000" b="1" dirty="0"/>
              <a:t>มาจากคำว่า </a:t>
            </a:r>
            <a:endParaRPr lang="en-US" sz="4000" b="1" dirty="0"/>
          </a:p>
          <a:p>
            <a:r>
              <a:rPr lang="en-US" sz="4000" b="1" dirty="0"/>
              <a:t>	</a:t>
            </a:r>
            <a:r>
              <a:rPr lang="en-US" sz="4000" b="1" dirty="0">
                <a:solidFill>
                  <a:srgbClr val="0000FF"/>
                </a:solidFill>
              </a:rPr>
              <a:t>Youth Catechism </a:t>
            </a:r>
            <a:endParaRPr lang="th-TH" sz="4000" b="1" dirty="0">
              <a:solidFill>
                <a:srgbClr val="0000FF"/>
              </a:solidFill>
            </a:endParaRPr>
          </a:p>
          <a:p>
            <a:r>
              <a:rPr lang="th-TH" sz="4000" b="1" dirty="0">
                <a:solidFill>
                  <a:srgbClr val="0000FF"/>
                </a:solidFill>
              </a:rPr>
              <a:t>	คำสอนคาทอลิก สำหรับเยาวชน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พระคา</a:t>
            </a:r>
            <a:r>
              <a:rPr lang="th-TH" sz="4000" b="1" dirty="0" err="1"/>
              <a:t>ร์</a:t>
            </a:r>
            <a:r>
              <a:rPr lang="th-TH" sz="4000" b="1" dirty="0"/>
              <a:t>ดิน</a:t>
            </a:r>
            <a:r>
              <a:rPr lang="th-TH" sz="4000" b="1" dirty="0" err="1"/>
              <a:t>ัล</a:t>
            </a:r>
            <a:r>
              <a:rPr lang="th-TH" sz="4000" b="1" dirty="0"/>
              <a:t> </a:t>
            </a:r>
            <a:r>
              <a:rPr lang="th-TH" sz="4000" b="1" dirty="0" err="1"/>
              <a:t>คริส</a:t>
            </a:r>
            <a:r>
              <a:rPr lang="th-TH" sz="4000" b="1" dirty="0"/>
              <a:t>ตอฟ </a:t>
            </a:r>
            <a:r>
              <a:rPr lang="th-TH" sz="4000" b="1" dirty="0" err="1"/>
              <a:t>เชิร์</a:t>
            </a:r>
            <a:r>
              <a:rPr lang="th-TH" sz="4000" b="1" dirty="0"/>
              <a:t>นบอร</a:t>
            </a:r>
            <a:r>
              <a:rPr lang="th-TH" sz="4000" b="1" dirty="0" err="1"/>
              <a:t>์น</a:t>
            </a:r>
            <a:r>
              <a:rPr lang="th-TH" sz="4000" b="1" dirty="0"/>
              <a:t> </a:t>
            </a:r>
          </a:p>
          <a:p>
            <a:pPr lvl="1"/>
            <a:r>
              <a:rPr lang="th-TH" sz="4000" b="1" dirty="0"/>
              <a:t>พระอัครสังฆราชแห่งกรุงเวียนนา ประเทศออสเตรีย ได้จัดพิมพ์เป็น</a:t>
            </a:r>
            <a:r>
              <a:rPr lang="th-TH" sz="4000" b="1" dirty="0">
                <a:solidFill>
                  <a:srgbClr val="CC00CC"/>
                </a:solidFill>
              </a:rPr>
              <a:t>ภาษาเยอรมัน</a:t>
            </a:r>
            <a:r>
              <a:rPr lang="th-TH" sz="4000" b="1" dirty="0"/>
              <a:t> เมื่อเดือน มีนาคม 2010 เป็นหนังสือที่มี</a:t>
            </a:r>
            <a:r>
              <a:rPr lang="th-TH" sz="4000" b="1" dirty="0">
                <a:solidFill>
                  <a:srgbClr val="CC00CC"/>
                </a:solidFill>
              </a:rPr>
              <a:t>เยาวชนเข้าร่วมในการจัดทำมากกว่า 60 คน</a:t>
            </a:r>
          </a:p>
        </p:txBody>
      </p:sp>
    </p:spTree>
    <p:extLst>
      <p:ext uri="{BB962C8B-B14F-4D97-AF65-F5344CB8AC3E}">
        <p14:creationId xmlns:p14="http://schemas.microsoft.com/office/powerpoint/2010/main" val="18412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16270445-A3C2-47FC-A130-32A7403948A1}"/>
              </a:ext>
            </a:extLst>
          </p:cNvPr>
          <p:cNvSpPr txBox="1"/>
          <p:nvPr/>
        </p:nvSpPr>
        <p:spPr>
          <a:xfrm>
            <a:off x="4471416" y="1063136"/>
            <a:ext cx="686714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จัดพิมพ์เป็น</a:t>
            </a:r>
            <a:r>
              <a:rPr lang="th-TH" sz="4000" b="1" dirty="0">
                <a:solidFill>
                  <a:srgbClr val="CC00CC"/>
                </a:solidFill>
              </a:rPr>
              <a:t>ภาษาอังกฤษ</a:t>
            </a:r>
            <a:r>
              <a:rPr lang="th-TH" sz="4000" b="1" dirty="0"/>
              <a:t>ในปี ค.ศ. 2011 และนำไปใช้ในการชุมนุมเยาวชนโลก ระหว่างวันที่ 10-23 สิงหาคม 2011 ณ กรุงมาดริด ประเทศสเปน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จัดแปลและพิมพ์เป็น</a:t>
            </a:r>
            <a:r>
              <a:rPr lang="th-TH" sz="4000" b="1" dirty="0">
                <a:solidFill>
                  <a:srgbClr val="CC00CC"/>
                </a:solidFill>
              </a:rPr>
              <a:t>ภาษาไทย </a:t>
            </a:r>
            <a:r>
              <a:rPr lang="th-TH" sz="4000" b="1" dirty="0"/>
              <a:t>โดยใช้เวลา 2 ปี ได้พิมพ์เป็น 4 เล่ม ใช้ในปีแห่งความเชื่อ (11 ตุลาคม 2012 - 24 พฤศจิกายน 2013)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6ADB8E-F43A-4BE8-AF34-1630ACA95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" y="847625"/>
            <a:ext cx="3617976" cy="545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4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4A095B0-BB1F-4FDD-BCEC-CCE88D086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660" y="800100"/>
            <a:ext cx="3175062" cy="5257800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16270445-A3C2-47FC-A130-32A7403948A1}"/>
              </a:ext>
            </a:extLst>
          </p:cNvPr>
          <p:cNvSpPr txBox="1"/>
          <p:nvPr/>
        </p:nvSpPr>
        <p:spPr>
          <a:xfrm>
            <a:off x="4580473" y="1536174"/>
            <a:ext cx="686714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5500" b="1" dirty="0"/>
              <a:t>จัดพิมพ์รวมเล่ม ในโอกาส</a:t>
            </a:r>
          </a:p>
          <a:p>
            <a:r>
              <a:rPr lang="th-TH" sz="5500" b="1" dirty="0">
                <a:solidFill>
                  <a:srgbClr val="0000FF"/>
                </a:solidFill>
              </a:rPr>
              <a:t>ปีศักดิ์สิทธิ์พิเศษแห่งเมตตาธรรม </a:t>
            </a:r>
          </a:p>
          <a:p>
            <a:r>
              <a:rPr lang="th-TH" sz="5500" b="1" dirty="0"/>
              <a:t>(8 ธันวาคม 2015 - 20 พฤศจิกายน 2016)</a:t>
            </a:r>
          </a:p>
        </p:txBody>
      </p:sp>
    </p:spTree>
    <p:extLst>
      <p:ext uri="{BB962C8B-B14F-4D97-AF65-F5344CB8AC3E}">
        <p14:creationId xmlns:p14="http://schemas.microsoft.com/office/powerpoint/2010/main" val="108009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F2D39878-646D-445A-98F0-18EEA091CDE3}"/>
              </a:ext>
            </a:extLst>
          </p:cNvPr>
          <p:cNvSpPr txBox="1"/>
          <p:nvPr/>
        </p:nvSpPr>
        <p:spPr>
          <a:xfrm>
            <a:off x="1037844" y="930432"/>
            <a:ext cx="1031900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rgbClr val="0000FF"/>
                </a:solidFill>
              </a:rPr>
              <a:t>สมเด็จพระสันตะปาปาฟรังซิส </a:t>
            </a:r>
            <a:r>
              <a:rPr lang="th-TH" sz="4400" b="1" dirty="0"/>
              <a:t>ตรัสกับเยาวชนในหนังสือเล่มนี้ว่า</a:t>
            </a:r>
          </a:p>
          <a:p>
            <a:pPr marL="539750" indent="-539750"/>
            <a:r>
              <a:rPr lang="th-TH" sz="4400" b="1" dirty="0"/>
              <a:t>ก.	เยาชนไม่ใช่คนผิวเผิน ต้องการทราบว่าสิ่งสำคัญในชีวิตคืออะไร</a:t>
            </a:r>
          </a:p>
          <a:p>
            <a:pPr marL="539750" indent="-539750"/>
            <a:r>
              <a:rPr lang="th-TH" sz="4400" b="1" dirty="0"/>
              <a:t>ข.	เรียกร้องให้เยาวชนมีชีวิตใหม่ ให้พระวรสารเป็นสาระสำคัญของชีวิต</a:t>
            </a:r>
          </a:p>
          <a:p>
            <a:pPr marL="539750" indent="-539750"/>
            <a:r>
              <a:rPr lang="th-TH" sz="4400" b="1" dirty="0"/>
              <a:t>ค.	เรียกร้องให้เยาวชนใช้เวลากับหนังสือเล่มนี้ศึกษาเป็นส่วนตัว เป็นกลุ่ม เป็นเครือข่าย แบ่งปันกันในอินเตอร์เน็ต ใช้เครื่องมือทุกชนิดเพื่อพูดคุยเรื่องความเชื่อ</a:t>
            </a:r>
          </a:p>
        </p:txBody>
      </p:sp>
    </p:spTree>
    <p:extLst>
      <p:ext uri="{BB962C8B-B14F-4D97-AF65-F5344CB8AC3E}">
        <p14:creationId xmlns:p14="http://schemas.microsoft.com/office/powerpoint/2010/main" val="114453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F2D39878-646D-445A-98F0-18EEA091CDE3}"/>
              </a:ext>
            </a:extLst>
          </p:cNvPr>
          <p:cNvSpPr txBox="1"/>
          <p:nvPr/>
        </p:nvSpPr>
        <p:spPr>
          <a:xfrm>
            <a:off x="1028700" y="1012954"/>
            <a:ext cx="1031900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750" indent="-539750" algn="thaiDist"/>
            <a:r>
              <a:rPr lang="th-TH" sz="4400" b="1" dirty="0"/>
              <a:t>ง.	เยาวชนต้องฝังรากลึกลงในความเชื่อให้มากกว่ารุ่นพ่อแม่ เพื่อจะได้สู้กับความท้าทายและสิ่งล่อใจในโลกปัจจุบัน</a:t>
            </a:r>
          </a:p>
          <a:p>
            <a:pPr marL="539750" indent="-539750" algn="thaiDist"/>
            <a:r>
              <a:rPr lang="th-TH" sz="4400" b="1" dirty="0"/>
              <a:t>จ.	บาปแทรกซึมอยู่ในหัวใจของพระศาสนจักร เยาวชนเป็นพระกายของพระ</a:t>
            </a:r>
            <a:r>
              <a:rPr lang="th-TH" sz="4400" b="1" dirty="0" err="1"/>
              <a:t>คร</a:t>
            </a:r>
            <a:r>
              <a:rPr lang="th-TH" sz="4400" b="1" dirty="0"/>
              <a:t>ิสตเจ้า ของพระศาสนจักร จงนำไฟแห่งความรักเข้าไปในพระศาสนจักร</a:t>
            </a:r>
          </a:p>
          <a:p>
            <a:pPr marL="539750" indent="-539750" algn="thaiDist"/>
            <a:r>
              <a:rPr lang="th-TH" sz="4400" b="1" dirty="0"/>
              <a:t>ฉ.	พระเจ้าทรงเรียกเยาวชนให้เป็นประกาศก คือ “</a:t>
            </a:r>
            <a:r>
              <a:rPr lang="th-TH" sz="4400" b="1" dirty="0" err="1"/>
              <a:t>เยเร</a:t>
            </a:r>
            <a:r>
              <a:rPr lang="th-TH" sz="4400" b="1" dirty="0"/>
              <a:t>มี</a:t>
            </a:r>
            <a:r>
              <a:rPr lang="th-TH" sz="4400" b="1" dirty="0" err="1"/>
              <a:t>ย์</a:t>
            </a:r>
            <a:r>
              <a:rPr lang="th-TH" sz="4400" b="1" dirty="0"/>
              <a:t>” ให้เยาวชนแต่ละคนเป็น “</a:t>
            </a:r>
            <a:r>
              <a:rPr lang="th-TH" sz="4400" b="1" dirty="0" err="1"/>
              <a:t>เยเร</a:t>
            </a:r>
            <a:r>
              <a:rPr lang="th-TH" sz="4400" b="1" dirty="0"/>
              <a:t>มี</a:t>
            </a:r>
            <a:r>
              <a:rPr lang="th-TH" sz="4400" b="1" dirty="0" err="1"/>
              <a:t>ย์</a:t>
            </a:r>
            <a:r>
              <a:rPr lang="th-TH" sz="4400" b="1" dirty="0"/>
              <a:t>” ในโลกปัจจุบัน</a:t>
            </a:r>
          </a:p>
        </p:txBody>
      </p:sp>
    </p:spTree>
    <p:extLst>
      <p:ext uri="{BB962C8B-B14F-4D97-AF65-F5344CB8AC3E}">
        <p14:creationId xmlns:p14="http://schemas.microsoft.com/office/powerpoint/2010/main" val="147150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498A2402-B3B8-44B8-82F2-F8EB90A679C1}"/>
              </a:ext>
            </a:extLst>
          </p:cNvPr>
          <p:cNvSpPr txBox="1"/>
          <p:nvPr/>
        </p:nvSpPr>
        <p:spPr>
          <a:xfrm>
            <a:off x="4594860" y="768096"/>
            <a:ext cx="663507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YOUCAT </a:t>
            </a:r>
            <a:r>
              <a:rPr lang="th-TH" sz="4000" b="1" dirty="0"/>
              <a:t>ใช้</a:t>
            </a:r>
            <a:r>
              <a:rPr lang="th-TH" sz="4000" b="1" dirty="0">
                <a:solidFill>
                  <a:srgbClr val="CC00CC"/>
                </a:solidFill>
              </a:rPr>
              <a:t>ภาษาที่เหมาะกับเยาวชน </a:t>
            </a:r>
            <a:r>
              <a:rPr lang="th-TH" sz="4000" b="1" dirty="0"/>
              <a:t>มีโครงสร้างลักษณะเดียวกันหนังสือคำสอนพระศาสนจักรคาทอลิก </a:t>
            </a:r>
            <a:r>
              <a:rPr lang="th-TH" sz="4000" b="1" dirty="0">
                <a:solidFill>
                  <a:srgbClr val="0000FF"/>
                </a:solidFill>
              </a:rPr>
              <a:t>เป็นแบบถาม-ตอบ</a:t>
            </a:r>
          </a:p>
          <a:p>
            <a:pPr marL="1028700" lvl="1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เราเชื่ออะไร</a:t>
            </a:r>
          </a:p>
          <a:p>
            <a:pPr marL="1028700" lvl="1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เราเฉลิมฉลองธรรมล้ำลึก</a:t>
            </a:r>
            <a:r>
              <a:rPr lang="th-TH" sz="4000" b="1" dirty="0" err="1"/>
              <a:t>คร</a:t>
            </a:r>
            <a:r>
              <a:rPr lang="th-TH" sz="4000" b="1" dirty="0"/>
              <a:t>ิสตชนอย่างไร</a:t>
            </a:r>
          </a:p>
          <a:p>
            <a:pPr marL="1028700" lvl="1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เรามีชีวิตในพระ</a:t>
            </a:r>
            <a:r>
              <a:rPr lang="th-TH" sz="4000" b="1" dirty="0" err="1"/>
              <a:t>คร</a:t>
            </a:r>
            <a:r>
              <a:rPr lang="th-TH" sz="4000" b="1" dirty="0"/>
              <a:t>ิสตเจ้าอย่างไร</a:t>
            </a:r>
          </a:p>
          <a:p>
            <a:pPr marL="1028700" lvl="1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เราควรภาวนาอย่างไร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FBC6C0D-8046-40BE-9AA1-2EFD16A31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68" y="768096"/>
            <a:ext cx="3125365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4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05EB048-DCB4-4A92-95FA-2C78C8A3A5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91" t="4514" r="48647" b="71256"/>
          <a:stretch/>
        </p:blipFill>
        <p:spPr>
          <a:xfrm>
            <a:off x="2927799" y="740664"/>
            <a:ext cx="6336402" cy="53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7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8C4682F8-2845-4B08-AFFE-0FA60A452ECB}"/>
              </a:ext>
            </a:extLst>
          </p:cNvPr>
          <p:cNvSpPr txBox="1"/>
          <p:nvPr/>
        </p:nvSpPr>
        <p:spPr>
          <a:xfrm>
            <a:off x="813054" y="1455896"/>
            <a:ext cx="502081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5400" b="1" dirty="0">
                <a:solidFill>
                  <a:srgbClr val="0000FF"/>
                </a:solidFill>
              </a:rPr>
              <a:t>ตัวเลขที่อยู่ท้ายคำตอบ</a:t>
            </a:r>
            <a:r>
              <a:rPr lang="th-TH" sz="5400" b="1" dirty="0"/>
              <a:t>แต่ละข้อ เป็นข้อที่อ้างอิงจากหนังสือคำสอนพระศาสนจักรคาทอลิก </a:t>
            </a:r>
            <a:r>
              <a:rPr lang="th-TH" sz="2400" b="1" dirty="0"/>
              <a:t>(ใส่ภาพจากหนังสือ หน้า 12)</a:t>
            </a:r>
            <a:endParaRPr lang="th-TH" sz="5400" b="1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9B2F3D3-EC67-4132-93E5-5F801BE7BA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86" t="3200" r="34535" b="47066"/>
          <a:stretch/>
        </p:blipFill>
        <p:spPr>
          <a:xfrm>
            <a:off x="6150104" y="693122"/>
            <a:ext cx="5134356" cy="5471756"/>
          </a:xfrm>
          <a:prstGeom prst="rect">
            <a:avLst/>
          </a:prstGeom>
        </p:spPr>
      </p:pic>
      <p:sp>
        <p:nvSpPr>
          <p:cNvPr id="5" name="ลูกศร: ขวา 4">
            <a:extLst>
              <a:ext uri="{FF2B5EF4-FFF2-40B4-BE49-F238E27FC236}">
                <a16:creationId xmlns:a16="http://schemas.microsoft.com/office/drawing/2014/main" id="{DC27CD9E-E9BF-4BFE-A2AE-26E52047443A}"/>
              </a:ext>
            </a:extLst>
          </p:cNvPr>
          <p:cNvSpPr/>
          <p:nvPr/>
        </p:nvSpPr>
        <p:spPr>
          <a:xfrm rot="10800000">
            <a:off x="10899648" y="5623560"/>
            <a:ext cx="1005840" cy="612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165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680BE635-10E6-490B-8C6C-A8A613F2010F}"/>
              </a:ext>
            </a:extLst>
          </p:cNvPr>
          <p:cNvSpPr txBox="1"/>
          <p:nvPr/>
        </p:nvSpPr>
        <p:spPr>
          <a:xfrm>
            <a:off x="1032510" y="948726"/>
            <a:ext cx="1012698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th-TH" sz="2400" b="1" dirty="0"/>
              <a:t>285.	ตั้งแต่แรกเริ่มแล้ว ความเชื่อของ</a:t>
            </a:r>
            <a:r>
              <a:rPr lang="th-TH" sz="2400" b="1" dirty="0" err="1"/>
              <a:t>คร</a:t>
            </a:r>
            <a:r>
              <a:rPr lang="th-TH" sz="2400" b="1" dirty="0"/>
              <a:t>ิสตชนก็พบว่าตนอยู่ต่อหน้าคำตอบที่แตกต่างจากคำตอบของตนต่อคำถามเกี่ยวกับต้นกำเนิดเหล่านี้ ดังนั้นจึงมีตำนานธรรมหลายหลากเกี่ยวกับต้นกำเนิดนี้ในศาสนาและอารยธรรมโบราณ</a:t>
            </a:r>
            <a:r>
              <a:rPr lang="th-TH" sz="2400" b="1" dirty="0" err="1"/>
              <a:t>ต่างๆ</a:t>
            </a:r>
            <a:r>
              <a:rPr lang="th-TH" sz="2400" b="1" dirty="0"/>
              <a:t> นักปรัชญาบางคนกล่าวว่าทุกสิ่งเป็นพระเจ้า โลกเป็นพระเจ้า วิวัฒนาการของโลกเป็นวิวัฒนาการของพระเจ้า (สรรพเทวนิยม) บางคนกล่าวว่าโลกเป็นการหลั่งออกด้วยความจำเป็นมาจากพระเจ้า ออกมาจากบ่อเกิดนี้และจำเป็นต้องกลับไปยังที่เดิมอีก ยังมีอีกบางคนที่ยืนยันว่ามีปฐมเหตุนิรันดรอยู่สองเหตุ คือปฐมเหตุของความดีและของความชั่ว ของแสงสว่างและของความมืด ปฐมเหตุทั้งสองนี้เป็นปฏิปักษ์ต่อกันอยู่ตลอดเวลา (ทวินิยม-</a:t>
            </a:r>
            <a:r>
              <a:rPr lang="en-US" sz="2400" b="1" dirty="0"/>
              <a:t>dualism; </a:t>
            </a:r>
            <a:r>
              <a:rPr lang="th-TH" sz="2400" b="1" dirty="0"/>
              <a:t>ลัทธิมานีเคอ</a:t>
            </a:r>
            <a:r>
              <a:rPr lang="th-TH" sz="2400" b="1" dirty="0" err="1"/>
              <a:t>ัส</a:t>
            </a:r>
            <a:r>
              <a:rPr lang="th-TH" sz="2400" b="1" dirty="0"/>
              <a:t>นิยม-</a:t>
            </a:r>
            <a:r>
              <a:rPr lang="en-US" sz="2400" b="1" dirty="0"/>
              <a:t>Manichaeism) </a:t>
            </a:r>
            <a:r>
              <a:rPr lang="th-TH" sz="2400" b="1" dirty="0"/>
              <a:t>ตามความคิดของทฤษฎีเหล่านี้บางทฤษฎี โลกนี้ (อย่างน้อยโลกของสสาร) เป็นสิ่งไม่ดี เป็นผลจากความตกต่ำบางอย่าง จึงจำเป็นต้องถูกทิ้งไปหรือมองข้ามไปเสีย (</a:t>
            </a:r>
            <a:r>
              <a:rPr lang="en-US" sz="2400" b="1" dirty="0"/>
              <a:t>gnosis – </a:t>
            </a:r>
            <a:r>
              <a:rPr lang="th-TH" sz="2400" b="1" dirty="0" err="1"/>
              <a:t>ไญยนิ</a:t>
            </a:r>
            <a:r>
              <a:rPr lang="th-TH" sz="2400" b="1" dirty="0"/>
              <a:t>ยม) บางคนยอมรับว่าโลกถูกสร้างจากพระเจ้า แต่โดยวิธีเหมือนกับที่นายช่างสร้างนาฬิกา ชนิดที่ว่าเมื่อทรงสร้างขึ้นแล้ว พระองค์ก็ทรงทิ้งให้เดินไปด้วยตัวเอง (</a:t>
            </a:r>
            <a:r>
              <a:rPr lang="en-US" sz="2400" b="1" dirty="0" err="1"/>
              <a:t>deismus</a:t>
            </a:r>
            <a:r>
              <a:rPr lang="en-US" sz="2400" b="1" dirty="0"/>
              <a:t> – </a:t>
            </a:r>
            <a:r>
              <a:rPr lang="th-TH" sz="2400" b="1" dirty="0"/>
              <a:t>เทวัสนิยม)  ในที่สุด บางคนไม่ยอมรับว่าโลกมีกำเนิดที่เป็น</a:t>
            </a:r>
            <a:r>
              <a:rPr lang="th-TH" sz="2400" b="1" dirty="0" err="1"/>
              <a:t>โล</a:t>
            </a:r>
            <a:r>
              <a:rPr lang="th-TH" sz="2400" b="1" dirty="0"/>
              <a:t>กก</a:t>
            </a:r>
            <a:r>
              <a:rPr lang="th-TH" sz="2400" b="1" dirty="0" err="1"/>
              <a:t>ุต</a:t>
            </a:r>
            <a:r>
              <a:rPr lang="th-TH" sz="2400" b="1" dirty="0"/>
              <a:t>ระ แต่เห็นว่าในโลกมีแต่บทบาทของสสารซึ่งมีความเป็นอยู่เสมอมา (ลัทธิวัตถุนิยม – </a:t>
            </a:r>
            <a:r>
              <a:rPr lang="en-US" sz="2400" b="1" dirty="0"/>
              <a:t>materialism) </a:t>
            </a:r>
            <a:r>
              <a:rPr lang="th-TH" sz="2400" b="1" dirty="0"/>
              <a:t>ความพยายามเหล่านี้ทั้งหมดเป็นพยานยืนยันว่าปัญหาเรื่องต้นกำเนิดนั้นมีอยู่ตลอดมาและเป็นสากล ความพยายามค้นคว้านี้เป็นลักษณะเฉพาะของมนุษย์โดยแท้จริง</a:t>
            </a:r>
          </a:p>
        </p:txBody>
      </p:sp>
    </p:spTree>
    <p:extLst>
      <p:ext uri="{BB962C8B-B14F-4D97-AF65-F5344CB8AC3E}">
        <p14:creationId xmlns:p14="http://schemas.microsoft.com/office/powerpoint/2010/main" val="390567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8C4682F8-2845-4B08-AFFE-0FA60A452ECB}"/>
              </a:ext>
            </a:extLst>
          </p:cNvPr>
          <p:cNvSpPr txBox="1"/>
          <p:nvPr/>
        </p:nvSpPr>
        <p:spPr>
          <a:xfrm>
            <a:off x="470916" y="17395"/>
            <a:ext cx="11388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b="1" dirty="0"/>
              <a:t>ด้านข้างเป็นคำจำกัดความ การอ้างอิงจากพระคัมภีร์ คำกล่าวของบรรดาผู้ศักดิ์สิทธิ์ ผู้สอนความเชื่อที่น่าเชื่อถือ (หน้า 149)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E9CD5D73-353D-4615-A362-07D5F8DAFD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8" t="4000" r="17375" b="20934"/>
          <a:stretch/>
        </p:blipFill>
        <p:spPr>
          <a:xfrm>
            <a:off x="925308" y="671731"/>
            <a:ext cx="3346703" cy="5509339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DEED72CA-1925-4E4C-9A0C-D9ABD2396B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13" b="60298"/>
          <a:stretch/>
        </p:blipFill>
        <p:spPr>
          <a:xfrm>
            <a:off x="5687567" y="764653"/>
            <a:ext cx="2724913" cy="53234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CB2B6FD-041F-4696-B213-2A880A77E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87" t="41342" b="16469"/>
          <a:stretch/>
        </p:blipFill>
        <p:spPr>
          <a:xfrm>
            <a:off x="8723377" y="764653"/>
            <a:ext cx="2543315" cy="53234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5" name="ลูกศรเชื่อมต่อแบบตรง 4">
            <a:extLst>
              <a:ext uri="{FF2B5EF4-FFF2-40B4-BE49-F238E27FC236}">
                <a16:creationId xmlns:a16="http://schemas.microsoft.com/office/drawing/2014/main" id="{6751FC9D-0082-4BA1-91DF-C85652B7AB93}"/>
              </a:ext>
            </a:extLst>
          </p:cNvPr>
          <p:cNvCxnSpPr/>
          <p:nvPr/>
        </p:nvCxnSpPr>
        <p:spPr>
          <a:xfrm>
            <a:off x="4434840" y="1645920"/>
            <a:ext cx="969264" cy="6400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33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E7271B1-6552-409C-877E-E2B1B5ACD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288" y="725147"/>
            <a:ext cx="8345424" cy="54077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3575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9B339EA-955A-4B92-9BF2-00157A54CF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10" t="2730" r="5587" b="2159"/>
          <a:stretch/>
        </p:blipFill>
        <p:spPr>
          <a:xfrm>
            <a:off x="1024128" y="786384"/>
            <a:ext cx="3813596" cy="5285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8B36AFC7-5BC3-4D38-98D6-83C8B4FD4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14" t="9066" r="8453" b="16400"/>
          <a:stretch/>
        </p:blipFill>
        <p:spPr>
          <a:xfrm>
            <a:off x="6007060" y="783778"/>
            <a:ext cx="4379976" cy="535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8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0AD4056-7F5B-4008-92F4-29FFE9CC6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801" y="0"/>
            <a:ext cx="5069341" cy="6858000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EC097E1-35C4-4408-883F-3B13A1228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60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8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9B339EA-955A-4B92-9BF2-00157A54CF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10" t="2730" r="5587" b="2159"/>
          <a:stretch/>
        </p:blipFill>
        <p:spPr>
          <a:xfrm>
            <a:off x="1024128" y="786384"/>
            <a:ext cx="3813596" cy="5285232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789DFCD9-4A25-47BC-81DB-486CFF67B0B7}"/>
              </a:ext>
            </a:extLst>
          </p:cNvPr>
          <p:cNvSpPr txBox="1"/>
          <p:nvPr/>
        </p:nvSpPr>
        <p:spPr>
          <a:xfrm>
            <a:off x="5132832" y="889843"/>
            <a:ext cx="626973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/>
              <a:t>สมเด็จพระสันตะปาปาฟรังซิส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คำถามในหนังสือนี้เป็นคำถามที่</a:t>
            </a:r>
            <a:r>
              <a:rPr lang="th-TH" sz="3600" b="1" dirty="0" err="1"/>
              <a:t>เด็กๆ</a:t>
            </a:r>
            <a:r>
              <a:rPr lang="th-TH" sz="3600" b="1" dirty="0"/>
              <a:t>ชอบถาม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เด็กและผู้ปกครองได้ใช้เวลาร่วมกัน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จากความเชื่อ ทำให้เด็กได้ค้นพบกับความรักของพระเยซูเจ้า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อย่าเบื่อเมื่อเด็กถาม อย่าเงียบเมื่อเด็กถามคำถาม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เป็นการส่งผ่านความเชื่อ ที่เราได้รับมาจากพ่อแม่อีกทอดหนึ่ง</a:t>
            </a:r>
          </a:p>
        </p:txBody>
      </p:sp>
    </p:spTree>
    <p:extLst>
      <p:ext uri="{BB962C8B-B14F-4D97-AF65-F5344CB8AC3E}">
        <p14:creationId xmlns:p14="http://schemas.microsoft.com/office/powerpoint/2010/main" val="116525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9B339EA-955A-4B92-9BF2-00157A54CF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10" t="2730" r="5587" b="2159"/>
          <a:stretch/>
        </p:blipFill>
        <p:spPr>
          <a:xfrm>
            <a:off x="1024128" y="786384"/>
            <a:ext cx="3813596" cy="5285232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789DFCD9-4A25-47BC-81DB-486CFF67B0B7}"/>
              </a:ext>
            </a:extLst>
          </p:cNvPr>
          <p:cNvSpPr txBox="1"/>
          <p:nvPr/>
        </p:nvSpPr>
        <p:spPr>
          <a:xfrm>
            <a:off x="5132832" y="889843"/>
            <a:ext cx="62697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/>
              <a:t>คำนำ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ความเชื่อไม่สามารถ่ายทอดไปถึง</a:t>
            </a:r>
            <a:r>
              <a:rPr lang="th-TH" sz="3600" b="1" dirty="0" err="1"/>
              <a:t>เด็กๆ</a:t>
            </a:r>
            <a:r>
              <a:rPr lang="th-TH" sz="3600" b="1" dirty="0"/>
              <a:t>โดยการใช้หนังสือและสื่อ</a:t>
            </a:r>
            <a:r>
              <a:rPr lang="th-TH" sz="3600" b="1" dirty="0" err="1"/>
              <a:t>ต่างๆ</a:t>
            </a:r>
            <a:endParaRPr lang="th-TH" sz="3600" b="1" dirty="0"/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สถานที่ที่จะถ่ายทอดคำสอนที่ดีที่สุดไม่ใช่ห้องเรียน 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หาคำตอบร่วมกัน ค้นพบและเรียนรู้ไปด้วยกัน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การเข้าใจ</a:t>
            </a:r>
          </a:p>
        </p:txBody>
      </p:sp>
    </p:spTree>
    <p:extLst>
      <p:ext uri="{BB962C8B-B14F-4D97-AF65-F5344CB8AC3E}">
        <p14:creationId xmlns:p14="http://schemas.microsoft.com/office/powerpoint/2010/main" val="301682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789DFCD9-4A25-47BC-81DB-486CFF67B0B7}"/>
              </a:ext>
            </a:extLst>
          </p:cNvPr>
          <p:cNvSpPr txBox="1"/>
          <p:nvPr/>
        </p:nvSpPr>
        <p:spPr>
          <a:xfrm>
            <a:off x="1109472" y="798403"/>
            <a:ext cx="101559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7200" b="1" dirty="0">
                <a:solidFill>
                  <a:srgbClr val="0000FF"/>
                </a:solidFill>
              </a:rPr>
              <a:t>การเข้าใจ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เข้าใจวันอาทิตย์ 							การกลับคืนพระชนมชีพ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เข้าใจการกลับคืนพระชนมชีพ			อธิบายถึง</a:t>
            </a:r>
            <a:r>
              <a:rPr lang="th-TH" sz="3600" b="1" dirty="0" err="1"/>
              <a:t>ปัส</a:t>
            </a:r>
            <a:r>
              <a:rPr lang="th-TH" sz="3600" b="1" dirty="0"/>
              <a:t>กาได้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3600" b="1" dirty="0"/>
              <a:t>เข้าใจความหมายของ</a:t>
            </a:r>
            <a:r>
              <a:rPr lang="th-TH" sz="3600" b="1" dirty="0" err="1"/>
              <a:t>ปัส</a:t>
            </a:r>
            <a:r>
              <a:rPr lang="th-TH" sz="3600" b="1" dirty="0"/>
              <a:t>กา				เข้าใจถึงการตายของญาติผู้ล่วงลับ</a:t>
            </a:r>
          </a:p>
        </p:txBody>
      </p:sp>
      <p:sp>
        <p:nvSpPr>
          <p:cNvPr id="7" name="ลูกศร: ขวา 6">
            <a:extLst>
              <a:ext uri="{FF2B5EF4-FFF2-40B4-BE49-F238E27FC236}">
                <a16:creationId xmlns:a16="http://schemas.microsoft.com/office/drawing/2014/main" id="{163B970D-A163-46CD-9E3E-9A36F5260353}"/>
              </a:ext>
            </a:extLst>
          </p:cNvPr>
          <p:cNvSpPr/>
          <p:nvPr/>
        </p:nvSpPr>
        <p:spPr>
          <a:xfrm>
            <a:off x="5577078" y="2616746"/>
            <a:ext cx="1037844" cy="210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7F4B89F7-B008-491E-A005-C81D47574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078" y="2095440"/>
            <a:ext cx="1060796" cy="268247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B086A5E3-218D-48B8-9513-68A90BB5A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078" y="3160753"/>
            <a:ext cx="1060796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5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3FA6AC19-F6AE-4FC1-A05F-B24499CE1B7D}"/>
              </a:ext>
            </a:extLst>
          </p:cNvPr>
          <p:cNvSpPr txBox="1"/>
          <p:nvPr/>
        </p:nvSpPr>
        <p:spPr>
          <a:xfrm>
            <a:off x="900684" y="852392"/>
            <a:ext cx="1029157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7200" b="1" dirty="0">
                <a:solidFill>
                  <a:srgbClr val="0000FF"/>
                </a:solidFill>
              </a:rPr>
              <a:t>คำแนะนำในการใช้หนังสือ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5400" b="1" dirty="0">
                <a:solidFill>
                  <a:srgbClr val="CC00CC"/>
                </a:solidFill>
              </a:rPr>
              <a:t>ตัวหนา</a:t>
            </a:r>
            <a:r>
              <a:rPr lang="th-TH" sz="5400" b="1" dirty="0"/>
              <a:t> ถาม-ตอบ ต่อไปเป็นคำอธิบาย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5400" b="1" dirty="0"/>
              <a:t>ล่างสุดมีไว้เพื่อช่วยผู้ปกครอง ให้ข้อมูลมากขึ้น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5400" b="1" dirty="0">
                <a:solidFill>
                  <a:srgbClr val="CC00CC"/>
                </a:solidFill>
              </a:rPr>
              <a:t>สัญลักษณ์</a:t>
            </a:r>
            <a:r>
              <a:rPr lang="th-TH" sz="5400" b="1" dirty="0"/>
              <a:t> (หน้า 2)</a:t>
            </a:r>
          </a:p>
          <a:p>
            <a:pPr lvl="1"/>
            <a:r>
              <a:rPr lang="th-TH" sz="5400" b="1" dirty="0"/>
              <a:t>(หน้า 30 เป็นตัวอย่างในการอธิบาย)</a:t>
            </a:r>
          </a:p>
        </p:txBody>
      </p:sp>
    </p:spTree>
    <p:extLst>
      <p:ext uri="{BB962C8B-B14F-4D97-AF65-F5344CB8AC3E}">
        <p14:creationId xmlns:p14="http://schemas.microsoft.com/office/powerpoint/2010/main" val="160601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E4CB0AB-A069-4A2E-A0BA-869ECD64D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70" y="1198688"/>
            <a:ext cx="10632860" cy="41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12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E519A36-206B-4323-9F32-70DA389A9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59" y="0"/>
            <a:ext cx="5069341" cy="6858000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52B02B96-1851-4C23-B2AF-63C86F4CD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9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5FF18E31-801C-402A-82D1-59354B2BF5B2}"/>
              </a:ext>
            </a:extLst>
          </p:cNvPr>
          <p:cNvSpPr txBox="1"/>
          <p:nvPr/>
        </p:nvSpPr>
        <p:spPr>
          <a:xfrm>
            <a:off x="964692" y="840570"/>
            <a:ext cx="1022756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600" b="1" dirty="0">
                <a:solidFill>
                  <a:srgbClr val="0000FF"/>
                </a:solidFill>
              </a:rPr>
              <a:t>วิธีการใช้</a:t>
            </a:r>
          </a:p>
          <a:p>
            <a:pPr marL="1485900" lvl="2" indent="-571500">
              <a:buFont typeface="Arial" panose="020B0604020202090204" pitchFamily="34" charset="0"/>
              <a:buChar char="•"/>
            </a:pPr>
            <a:r>
              <a:rPr lang="th-TH" sz="4400" b="1" dirty="0"/>
              <a:t>เตรียมตนเอง</a:t>
            </a:r>
          </a:p>
          <a:p>
            <a:pPr marL="1485900" lvl="2" indent="-571500">
              <a:buFont typeface="Arial" panose="020B0604020202090204" pitchFamily="34" charset="0"/>
              <a:buChar char="•"/>
            </a:pPr>
            <a:r>
              <a:rPr lang="th-TH" sz="4400" b="1" dirty="0"/>
              <a:t>ดูคำถาม</a:t>
            </a:r>
          </a:p>
          <a:p>
            <a:pPr marL="1485900" lvl="2" indent="-571500">
              <a:buFont typeface="Arial" panose="020B0604020202090204" pitchFamily="34" charset="0"/>
              <a:buChar char="•"/>
            </a:pPr>
            <a:r>
              <a:rPr lang="th-TH" sz="4400" b="1" dirty="0"/>
              <a:t>ใช้ภาพประกอบ</a:t>
            </a:r>
          </a:p>
          <a:p>
            <a:pPr marL="1485900" lvl="2" indent="-571500">
              <a:buFont typeface="Arial" panose="020B0604020202090204" pitchFamily="34" charset="0"/>
              <a:buChar char="•"/>
            </a:pPr>
            <a:r>
              <a:rPr lang="th-TH" sz="4400" b="1" dirty="0"/>
              <a:t>ค้นพบร่วมกัน</a:t>
            </a:r>
          </a:p>
          <a:p>
            <a:pPr marL="1485900" lvl="2" indent="-571500">
              <a:buFont typeface="Arial" panose="020B0604020202090204" pitchFamily="34" charset="0"/>
              <a:buChar char="•"/>
            </a:pPr>
            <a:r>
              <a:rPr lang="th-TH" sz="4400" b="1" dirty="0"/>
              <a:t>คำตอบที่ให้ไว้เชื่อถือได้</a:t>
            </a:r>
          </a:p>
          <a:p>
            <a:pPr marL="1485900" lvl="2" indent="-571500">
              <a:buFont typeface="Arial" panose="020B0604020202090204" pitchFamily="34" charset="0"/>
              <a:buChar char="•"/>
            </a:pPr>
            <a:r>
              <a:rPr lang="th-TH" sz="4400" b="1" dirty="0"/>
              <a:t>ใช้เนื้อหาเป็นบทภาวนา</a:t>
            </a:r>
          </a:p>
        </p:txBody>
      </p:sp>
    </p:spTree>
    <p:extLst>
      <p:ext uri="{BB962C8B-B14F-4D97-AF65-F5344CB8AC3E}">
        <p14:creationId xmlns:p14="http://schemas.microsoft.com/office/powerpoint/2010/main" val="269413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6B0FEE40-B749-41CA-A7C1-D69847FAFE9C}"/>
              </a:ext>
            </a:extLst>
          </p:cNvPr>
          <p:cNvSpPr txBox="1"/>
          <p:nvPr/>
        </p:nvSpPr>
        <p:spPr>
          <a:xfrm>
            <a:off x="763524" y="708767"/>
            <a:ext cx="551840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rgbClr val="0000FF"/>
                </a:solidFill>
              </a:rPr>
              <a:t>สิ่งน่าสนใจ</a:t>
            </a:r>
          </a:p>
          <a:p>
            <a:pPr marL="571500" indent="-571500">
              <a:buFont typeface="Arial" panose="020B0604020202090204" pitchFamily="34" charset="0"/>
              <a:buChar char="•"/>
            </a:pPr>
            <a:r>
              <a:rPr lang="th-TH" sz="4000" b="1" dirty="0"/>
              <a:t>ใช้คำพูดแบบง่ายๆ</a:t>
            </a:r>
          </a:p>
          <a:p>
            <a:pPr marL="571500" indent="-571500">
              <a:buFontTx/>
              <a:buChar char="-"/>
            </a:pPr>
            <a:r>
              <a:rPr lang="th-TH" sz="4000" b="1" dirty="0"/>
              <a:t>ข้าพเจ้าเชื่อ</a:t>
            </a:r>
          </a:p>
          <a:p>
            <a:pPr lvl="1"/>
            <a:r>
              <a:rPr lang="th-TH" sz="4000" b="1" dirty="0">
                <a:solidFill>
                  <a:srgbClr val="0000FF"/>
                </a:solidFill>
              </a:rPr>
              <a:t>ความจริงเรื่องพระเจ้า 12 ประการ </a:t>
            </a:r>
            <a:r>
              <a:rPr lang="th-TH" sz="4000" b="1" dirty="0"/>
              <a:t>(หน้า 27)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EB5C124-02EB-4F7E-9F42-17C72B72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8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FE88613C-5759-4E05-9D1B-1F3DD9574F6A}"/>
              </a:ext>
            </a:extLst>
          </p:cNvPr>
          <p:cNvSpPr txBox="1"/>
          <p:nvPr/>
        </p:nvSpPr>
        <p:spPr>
          <a:xfrm>
            <a:off x="818388" y="748022"/>
            <a:ext cx="48966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Tx/>
              <a:buChar char="-"/>
            </a:pPr>
            <a:r>
              <a:rPr lang="th-TH" sz="4800" b="1" dirty="0"/>
              <a:t>ศีลศักดิ์สิทธิ์</a:t>
            </a:r>
          </a:p>
          <a:p>
            <a:pPr lvl="1"/>
            <a:r>
              <a:rPr lang="th-TH" sz="4800" b="1" dirty="0">
                <a:solidFill>
                  <a:srgbClr val="0000FF"/>
                </a:solidFill>
              </a:rPr>
              <a:t>จุดนัดพบกับพระเจ้า </a:t>
            </a:r>
          </a:p>
          <a:p>
            <a:pPr lvl="1"/>
            <a:r>
              <a:rPr lang="th-TH" sz="4800" b="1" dirty="0"/>
              <a:t>(หน้า 108)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C8647262-0A20-40FF-BBA7-96D80F7A4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753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CEEAEC8C-4434-4CAF-8DBB-3059CEA9AEA8}"/>
              </a:ext>
            </a:extLst>
          </p:cNvPr>
          <p:cNvSpPr txBox="1"/>
          <p:nvPr/>
        </p:nvSpPr>
        <p:spPr>
          <a:xfrm>
            <a:off x="854964" y="802886"/>
            <a:ext cx="534162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th-TH" sz="6600" b="1" dirty="0"/>
              <a:t>พระบัญญัติ</a:t>
            </a:r>
          </a:p>
          <a:p>
            <a:pPr lvl="1"/>
            <a:r>
              <a:rPr lang="th-TH" sz="6600" b="1" dirty="0">
                <a:solidFill>
                  <a:srgbClr val="0000FF"/>
                </a:solidFill>
              </a:rPr>
              <a:t>กฎของการเล่นเกม</a:t>
            </a:r>
          </a:p>
          <a:p>
            <a:pPr lvl="1"/>
            <a:r>
              <a:rPr lang="th-TH" sz="6600" b="1" dirty="0"/>
              <a:t>(หน้า 163)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4B6ACA6-B0C5-435A-A2C8-75CADF7B1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279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3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3A2EFBFF-C4F8-4503-B7B5-C98B328BCCF8}"/>
              </a:ext>
            </a:extLst>
          </p:cNvPr>
          <p:cNvSpPr txBox="1"/>
          <p:nvPr/>
        </p:nvSpPr>
        <p:spPr>
          <a:xfrm>
            <a:off x="827532" y="724376"/>
            <a:ext cx="471373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Tx/>
              <a:buChar char="-"/>
            </a:pPr>
            <a:r>
              <a:rPr lang="th-TH" sz="6600" b="1" dirty="0"/>
              <a:t>การภาวนา</a:t>
            </a:r>
          </a:p>
          <a:p>
            <a:pPr lvl="1"/>
            <a:r>
              <a:rPr lang="th-TH" sz="6600" b="1" dirty="0">
                <a:solidFill>
                  <a:srgbClr val="0000FF"/>
                </a:solidFill>
              </a:rPr>
              <a:t>การเชื่อมต่อ</a:t>
            </a:r>
          </a:p>
          <a:p>
            <a:pPr lvl="1"/>
            <a:r>
              <a:rPr lang="th-TH" sz="4800" b="1" dirty="0"/>
              <a:t>(หน้า 195 และ198-199)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F06F488-52CD-421B-86D7-7A8A066D0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745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98CB0CD-6F36-4ABF-B483-2D215E35D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17" y="0"/>
            <a:ext cx="5069341" cy="6858000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C8E2511-73DD-49FD-8565-C8645B541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758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9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3A2EFBFF-C4F8-4503-B7B5-C98B328BCCF8}"/>
              </a:ext>
            </a:extLst>
          </p:cNvPr>
          <p:cNvSpPr txBox="1"/>
          <p:nvPr/>
        </p:nvSpPr>
        <p:spPr>
          <a:xfrm>
            <a:off x="827532" y="724376"/>
            <a:ext cx="58110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rgbClr val="0000FF"/>
                </a:solidFill>
              </a:rPr>
              <a:t>ปลาในทะเล </a:t>
            </a:r>
            <a:r>
              <a:rPr lang="th-TH" sz="4000" b="1" dirty="0"/>
              <a:t>ดูในส่วนของผู้ปกครอง หน้า 13 (หน้า 196 และหน้า 13)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509BEC4-37B1-4F8C-A521-CB84EC1DE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544" y="0"/>
            <a:ext cx="5069341" cy="685800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61F7F86-CD6F-4513-918E-FA5024443F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83" t="66667" b="6800"/>
          <a:stretch/>
        </p:blipFill>
        <p:spPr>
          <a:xfrm>
            <a:off x="682820" y="2685895"/>
            <a:ext cx="5815516" cy="344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2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11CFF22-3778-48ED-936F-C2958AC4E6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1" b="23467"/>
          <a:stretch/>
        </p:blipFill>
        <p:spPr>
          <a:xfrm>
            <a:off x="5850893" y="676656"/>
            <a:ext cx="5705857" cy="54157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A7C897-C865-4975-968A-6100023AC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27" y="0"/>
            <a:ext cx="5069341" cy="685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3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3A2EFBFF-C4F8-4503-B7B5-C98B328BCCF8}"/>
              </a:ext>
            </a:extLst>
          </p:cNvPr>
          <p:cNvSpPr txBox="1"/>
          <p:nvPr/>
        </p:nvSpPr>
        <p:spPr>
          <a:xfrm>
            <a:off x="827532" y="724376"/>
            <a:ext cx="52684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9600" b="1" dirty="0"/>
              <a:t>ประวัติโดยย่อ</a:t>
            </a:r>
          </a:p>
          <a:p>
            <a:r>
              <a:rPr lang="th-TH" sz="9600" b="1" dirty="0"/>
              <a:t>ของพระเยซูเจ้า</a:t>
            </a:r>
          </a:p>
          <a:p>
            <a:r>
              <a:rPr lang="th-TH" sz="9600" b="1" dirty="0"/>
              <a:t>(หน้า 41)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E27D3CD-B5AA-4051-A098-9F7BD024B6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8" t="7066" b="11200"/>
          <a:stretch/>
        </p:blipFill>
        <p:spPr>
          <a:xfrm>
            <a:off x="6245352" y="626364"/>
            <a:ext cx="4883413" cy="560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8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3A2EFBFF-C4F8-4503-B7B5-C98B328BCCF8}"/>
              </a:ext>
            </a:extLst>
          </p:cNvPr>
          <p:cNvSpPr txBox="1"/>
          <p:nvPr/>
        </p:nvSpPr>
        <p:spPr>
          <a:xfrm>
            <a:off x="827532" y="724376"/>
            <a:ext cx="50693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b="1" dirty="0"/>
              <a:t>ใช้ร่วมกับหนังสือ </a:t>
            </a:r>
            <a:r>
              <a:rPr lang="en-US" sz="4000" b="1" dirty="0"/>
              <a:t>YOUCAT </a:t>
            </a:r>
            <a:r>
              <a:rPr lang="th-TH" sz="4000" b="1" dirty="0"/>
              <a:t>(หน้า 99)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89B57CCB-0445-4497-A57D-82A409A1E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4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3A2EFBFF-C4F8-4503-B7B5-C98B328BCCF8}"/>
              </a:ext>
            </a:extLst>
          </p:cNvPr>
          <p:cNvSpPr txBox="1"/>
          <p:nvPr/>
        </p:nvSpPr>
        <p:spPr>
          <a:xfrm>
            <a:off x="827532" y="724376"/>
            <a:ext cx="44577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b="1" dirty="0"/>
              <a:t>เบอร์โทรหาพระเจ้า 333 ยรม 33:3 </a:t>
            </a:r>
          </a:p>
          <a:p>
            <a:r>
              <a:rPr lang="th-TH" sz="4800" b="1" dirty="0"/>
              <a:t>(หน้า 196)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A619F4DD-57BE-4BB8-AC74-71872E9874FB}"/>
              </a:ext>
            </a:extLst>
          </p:cNvPr>
          <p:cNvSpPr txBox="1"/>
          <p:nvPr/>
        </p:nvSpPr>
        <p:spPr>
          <a:xfrm>
            <a:off x="1024128" y="3236976"/>
            <a:ext cx="58613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b="1" dirty="0">
                <a:solidFill>
                  <a:srgbClr val="0000FF"/>
                </a:solidFill>
              </a:rPr>
              <a:t>จงเรียกเรา และเราจะตอบท่าน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61DD91-8E70-40D0-89EE-7D3C454C4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592" y="0"/>
            <a:ext cx="5068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8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BD225481-826F-45E0-A864-BFC66AED4B66}"/>
              </a:ext>
            </a:extLst>
          </p:cNvPr>
          <p:cNvSpPr txBox="1"/>
          <p:nvPr/>
        </p:nvSpPr>
        <p:spPr>
          <a:xfrm>
            <a:off x="868680" y="774115"/>
            <a:ext cx="53766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000" b="1" dirty="0"/>
              <a:t>ชีวิตของพระเยซูเจ้าและสิ่งที่เราควรรู้เกี่ยวกับพระองค์ (หน้า 224)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32EC86A-DBEF-4BA6-874A-EFC22E15F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969" y="0"/>
            <a:ext cx="506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2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57E65E6-8D41-4615-BEBE-0326FEDF3A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b="4933"/>
          <a:stretch/>
        </p:blipFill>
        <p:spPr>
          <a:xfrm>
            <a:off x="1764791" y="740664"/>
            <a:ext cx="8823258" cy="53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0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BD225481-826F-45E0-A864-BFC66AED4B66}"/>
              </a:ext>
            </a:extLst>
          </p:cNvPr>
          <p:cNvSpPr txBox="1"/>
          <p:nvPr/>
        </p:nvSpPr>
        <p:spPr>
          <a:xfrm>
            <a:off x="937260" y="838123"/>
            <a:ext cx="419252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000" b="1" dirty="0"/>
              <a:t>อักษรย่อ</a:t>
            </a:r>
          </a:p>
          <a:p>
            <a:r>
              <a:rPr lang="th-TH" sz="6000" b="1" dirty="0"/>
              <a:t>หนังสือพระคัมภีร์</a:t>
            </a:r>
          </a:p>
          <a:p>
            <a:r>
              <a:rPr lang="th-TH" sz="6000" b="1" dirty="0"/>
              <a:t>(หน้า 232)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48BB48D-2622-4DF4-AF25-44AEBBCC7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638" y="749808"/>
            <a:ext cx="3940568" cy="53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ชีวภาพ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409</TotalTime>
  <Words>758</Words>
  <Application>Microsoft Office PowerPoint</Application>
  <PresentationFormat>Widescreen</PresentationFormat>
  <Paragraphs>93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Garamond</vt:lpstr>
      <vt:lpstr>ชีวภาพ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Sombat Ngamvong</dc:creator>
  <cp:lastModifiedBy>AOM</cp:lastModifiedBy>
  <cp:revision>29</cp:revision>
  <dcterms:created xsi:type="dcterms:W3CDTF">2020-08-14T03:08:52Z</dcterms:created>
  <dcterms:modified xsi:type="dcterms:W3CDTF">2020-08-18T03:43:55Z</dcterms:modified>
</cp:coreProperties>
</file>