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6" r:id="rId19"/>
    <p:sldId id="274" r:id="rId20"/>
    <p:sldId id="275" r:id="rId21"/>
    <p:sldId id="277" r:id="rId2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207" autoAdjust="0"/>
    <p:restoredTop sz="94660"/>
  </p:normalViewPr>
  <p:slideViewPr>
    <p:cSldViewPr>
      <p:cViewPr varScale="1">
        <p:scale>
          <a:sx n="80" d="100"/>
          <a:sy n="80" d="100"/>
        </p:scale>
        <p:origin x="-20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7083B-A269-4E3F-BAF0-2A53023AF390}" type="datetimeFigureOut">
              <a:rPr lang="th-TH" smtClean="0"/>
              <a:pPr/>
              <a:t>26/11/55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C449-0957-46AD-A121-C52BE1676EAF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3585;&#3635;&#3648;&#3609;&#3636;&#3604;&#3650;&#3617;&#3648;&#3626;&#3626;.m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Across%20the%20Red%20Sea.mpg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&#3648;&#3614;&#3621;&#3591;&#3621;&#3629;&#3618;&#3585;&#3619;&#3632;&#3607;&#3591;.mp4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&#3626;&#3623;&#3619;&#3619;&#3588;&#3660;&#3594;&#3634;&#3623;&#3604;&#3636;&#3609;.mp3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&#3588;&#3639;&#3609;&#3649;&#3627;&#3656;&#3591;&#3649;&#3626;&#3591;&#3648;&#3607;&#3637;&#3618;&#3609;.mp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 descr="krathong04.jpg"/>
          <p:cNvPicPr>
            <a:picLocks noChangeAspect="1"/>
          </p:cNvPicPr>
          <p:nvPr/>
        </p:nvPicPr>
        <p:blipFill>
          <a:blip r:embed="rId2"/>
          <a:srcRect r="8572"/>
          <a:stretch>
            <a:fillRect/>
          </a:stretch>
        </p:blipFill>
        <p:spPr>
          <a:xfrm>
            <a:off x="0" y="-12804"/>
            <a:ext cx="9144000" cy="6870804"/>
          </a:xfrm>
          <a:prstGeom prst="rect">
            <a:avLst/>
          </a:prstGeom>
        </p:spPr>
      </p:pic>
      <p:sp>
        <p:nvSpPr>
          <p:cNvPr id="7" name="สี่เหลี่ยมมุมมน 6"/>
          <p:cNvSpPr/>
          <p:nvPr/>
        </p:nvSpPr>
        <p:spPr>
          <a:xfrm>
            <a:off x="285720" y="571480"/>
            <a:ext cx="3843692" cy="132802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hardEdg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การนำข่าวดีเข้าสู่วัฒนธรรม</a:t>
            </a:r>
          </a:p>
          <a:p>
            <a:pPr algn="ctr"/>
            <a:r>
              <a:rPr lang="th-TH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เทศกาลลอยกระทง</a:t>
            </a:r>
            <a:endParaRPr lang="th-TH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6" name="รูปภาพ 5" descr="sacred-heart-of-jes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57166"/>
            <a:ext cx="2754632" cy="2474068"/>
          </a:xfrm>
          <a:prstGeom prst="ellipse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112500"/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DSCN07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77" y="0"/>
            <a:ext cx="849164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ตัดมุมสี่เหลี่ยมหนึ่งมุม 2"/>
          <p:cNvSpPr/>
          <p:nvPr/>
        </p:nvSpPr>
        <p:spPr>
          <a:xfrm>
            <a:off x="285720" y="4572008"/>
            <a:ext cx="8572560" cy="2107763"/>
          </a:xfrm>
          <a:prstGeom prst="snip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พระ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​เจ้า​ตรัส​ว่า “จง​มี​แผ่น​ฟ้า​ขึ้น​ระหว่าง​น้ำ​</a:t>
            </a:r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เพื่อ​แยก​น้ำ​ออก​จาก​กัน” และ​ก็​เป็น​เช่นนั้น​</a:t>
            </a:r>
            <a:r>
              <a:rPr lang="th-TH" sz="2400" baseline="300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พระ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​เจ้า​ทรง​สร้าง​แผ่น​</a:t>
            </a:r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ฟ้า 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และ​ทรง​แยก​น้ำ​ใต้​แผ่น​ฟ้า​ออก​จาก​น้ำ​ที่อยู่​เหนือ​แผ่น​ฟ้า​</a:t>
            </a:r>
            <a:r>
              <a:rPr lang="th-TH" sz="2400" baseline="300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​​พระ​เจ้า​ทรง​เรียก​แผ่น​ฟ้า​ว่า “ท้องฟ้า” มี​เวลา​ค่ำ มี​เวลา​เช้า นับ​เป็น​วันที่​สอง </a:t>
            </a:r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พระ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​เจ้า​ตรัส​ว่า “​น้ำ​ใต้​ท้องฟ้า​จง​มา​รวม​อยู่​ใน​ที่​</a:t>
            </a:r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เดียวกัน 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ที่​แห้ง​จง​ปรากฏ​ขึ้น” และ​ก็​เป็น​เช่นนั้น​</a:t>
            </a:r>
            <a:r>
              <a:rPr lang="th-TH" sz="2400" baseline="300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sz="2400" dirty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​​พระ​เจ้า​ทรง​เรียก​ที่​แห้ง​ว่า “แผ่นดิน” ทรง​เรียก​มวล​น้ำ​ว่า “ทะเล” ​พระ​เจ้า​ทรง​เห็น​ว่า​ดี </a:t>
            </a:r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(ปฐมกาล 1</a:t>
            </a:r>
            <a:r>
              <a:rPr lang="en-US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:</a:t>
            </a:r>
            <a:r>
              <a:rPr lang="th-TH" sz="24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6-10)</a:t>
            </a:r>
            <a:endParaRPr lang="th-TH" sz="2400" dirty="0">
              <a:solidFill>
                <a:srgbClr val="0070C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52522636.jpg"/>
          <p:cNvPicPr>
            <a:picLocks noChangeAspect="1"/>
          </p:cNvPicPr>
          <p:nvPr/>
        </p:nvPicPr>
        <p:blipFill>
          <a:blip r:embed="rId2"/>
          <a:srcRect l="2942" r="2941"/>
          <a:stretch>
            <a:fillRect/>
          </a:stretch>
        </p:blipFill>
        <p:spPr>
          <a:xfrm>
            <a:off x="0" y="-11291"/>
            <a:ext cx="9144000" cy="6880582"/>
          </a:xfrm>
          <a:prstGeom prst="rect">
            <a:avLst/>
          </a:prstGeom>
        </p:spPr>
      </p:pic>
      <p:sp>
        <p:nvSpPr>
          <p:cNvPr id="2" name="มนมุมสี่เหลี่ยมด้านเดียวกัน 1"/>
          <p:cNvSpPr/>
          <p:nvPr/>
        </p:nvSpPr>
        <p:spPr>
          <a:xfrm>
            <a:off x="285720" y="4214818"/>
            <a:ext cx="8643998" cy="2419945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กำหนดวันลอยกระทง</a:t>
            </a:r>
          </a:p>
          <a:p>
            <a:pPr algn="thaiDist"/>
            <a:r>
              <a:rPr lang="th-TH" sz="2400" dirty="0" smtClean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วัน</a:t>
            </a:r>
            <a:r>
              <a:rPr lang="th-TH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ลอยกระทงของทุกปีจะตรงกับวันขึ้น </a:t>
            </a:r>
            <a:r>
              <a:rPr lang="en-US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15 </a:t>
            </a:r>
            <a:r>
              <a:rPr lang="th-TH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ค่ำ เดือน </a:t>
            </a:r>
            <a:r>
              <a:rPr lang="en-US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12 </a:t>
            </a:r>
            <a:r>
              <a:rPr lang="th-TH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ตามปฏิทินจันทรคติไทยหรือถ้าเป็นปฏิทินจันทรคติล้านนาจะตรงกับเดือนยี่และหากเป็นปฏิทินสุริ</a:t>
            </a:r>
            <a:r>
              <a:rPr lang="th-TH" sz="2400" dirty="0" err="1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ยคติ</a:t>
            </a:r>
            <a:r>
              <a:rPr lang="th-TH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จะราวเดือนพฤศจิกายน ซึ่งเดือน </a:t>
            </a:r>
            <a:r>
              <a:rPr lang="en-US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12 </a:t>
            </a:r>
            <a:r>
              <a:rPr lang="th-TH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นี้เป็นช่วงต้นฤดูหนาว อากาศจึงเย็นสบาย และอยู่ในช่วงฤดูน้ำหลากมีน้ำขึ้นเต็มฝั่ง ทำให้เห็นสายน้ำอย่างชัดเจน อีกทั้งวันขึ้น </a:t>
            </a:r>
            <a:r>
              <a:rPr lang="en-US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15 </a:t>
            </a:r>
            <a:r>
              <a:rPr lang="th-TH" sz="2400" dirty="0">
                <a:solidFill>
                  <a:srgbClr val="002060"/>
                </a:solidFill>
                <a:latin typeface="AngsanaUPC" pitchFamily="18" charset="-34"/>
                <a:cs typeface="AngsanaUPC" pitchFamily="18" charset="-34"/>
              </a:rPr>
              <a:t>ค่ำเป็นวันที่พระจันทร์เต็มดวงทำให้สามารถเห็นแม่น้ำที่มีแสงจันทร์ส่องกระทบลงมาเป็นภาพที่ดูงดงามเหมาะแก่การชมเป็นอย่างยิ่ง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n20111103160346_91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477"/>
            <a:ext cx="9144000" cy="6661523"/>
          </a:xfrm>
          <a:prstGeom prst="rect">
            <a:avLst/>
          </a:prstGeom>
        </p:spPr>
      </p:pic>
      <p:sp>
        <p:nvSpPr>
          <p:cNvPr id="2" name="มนมุมสี่เหลี่ยมด้านเดียวกัน 1"/>
          <p:cNvSpPr/>
          <p:nvPr/>
        </p:nvSpPr>
        <p:spPr>
          <a:xfrm>
            <a:off x="214282" y="4143380"/>
            <a:ext cx="8715436" cy="2419945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latin typeface="AngsanaUPC" pitchFamily="18" charset="-34"/>
                <a:cs typeface="AngsanaUPC" pitchFamily="18" charset="-34"/>
              </a:rPr>
              <a:t>ประวัติความเป็นมาของวันลอยกระท</a:t>
            </a:r>
            <a:r>
              <a:rPr lang="th-TH" sz="2400" b="1" dirty="0">
                <a:latin typeface="AngsanaUPC" pitchFamily="18" charset="-34"/>
                <a:cs typeface="AngsanaUPC" pitchFamily="18" charset="-34"/>
              </a:rPr>
              <a:t>ง</a:t>
            </a:r>
            <a:r>
              <a:rPr lang="en-US" sz="2400" dirty="0">
                <a:latin typeface="AngsanaUPC" pitchFamily="18" charset="-34"/>
                <a:cs typeface="AngsanaUPC" pitchFamily="18" charset="-34"/>
              </a:rPr>
              <a:t>         </a:t>
            </a:r>
            <a:endParaRPr lang="th-TH" sz="2400" dirty="0" smtClean="0">
              <a:latin typeface="AngsanaUPC" pitchFamily="18" charset="-34"/>
              <a:cs typeface="AngsanaUPC" pitchFamily="18" charset="-34"/>
            </a:endParaRPr>
          </a:p>
          <a:p>
            <a:pPr algn="thaiDist"/>
            <a:r>
              <a:rPr lang="th-TH" sz="2400" dirty="0" smtClean="0">
                <a:latin typeface="AngsanaUPC" pitchFamily="18" charset="-34"/>
                <a:cs typeface="AngsanaUPC" pitchFamily="18" charset="-34"/>
              </a:rPr>
              <a:t>ประเพณี</a:t>
            </a:r>
            <a:r>
              <a:rPr lang="th-TH" sz="2400" dirty="0">
                <a:latin typeface="AngsanaUPC" pitchFamily="18" charset="-34"/>
                <a:cs typeface="AngsanaUPC" pitchFamily="18" charset="-34"/>
              </a:rPr>
              <a:t>ลอยกระทงนั้นไม่มีหลักฐานระบุแน่ชัดว่าเริ่มตั้งแต่เมื่อใดแต่เชื่อว่าประเพณีนี้ได้สืบต่อกันมายาวนานตั้งแต่สมัยสุโขทัยโดยในรัชสมัยพ่อขุนรามคำแหง เรียกประเพณีลอยกระทงนี้ว่า</a:t>
            </a:r>
            <a:r>
              <a:rPr lang="en-US" sz="2400" b="1" dirty="0">
                <a:latin typeface="AngsanaUPC" pitchFamily="18" charset="-34"/>
                <a:cs typeface="AngsanaUPC" pitchFamily="18" charset="-34"/>
              </a:rPr>
              <a:t>"</a:t>
            </a:r>
            <a:r>
              <a:rPr lang="th-TH" sz="2400" b="1" dirty="0">
                <a:latin typeface="AngsanaUPC" pitchFamily="18" charset="-34"/>
                <a:cs typeface="AngsanaUPC" pitchFamily="18" charset="-34"/>
              </a:rPr>
              <a:t>พิธีจองเปรียญ" หรือ "การลอยพระ</a:t>
            </a:r>
            <a:r>
              <a:rPr lang="th-TH" sz="2400" b="1" dirty="0" smtClean="0">
                <a:latin typeface="AngsanaUPC" pitchFamily="18" charset="-34"/>
                <a:cs typeface="AngsanaUPC" pitchFamily="18" charset="-34"/>
              </a:rPr>
              <a:t>ประทีป“ </a:t>
            </a:r>
            <a:r>
              <a:rPr lang="th-TH" sz="2400" dirty="0" smtClean="0">
                <a:latin typeface="AngsanaUPC" pitchFamily="18" charset="-34"/>
                <a:cs typeface="AngsanaUPC" pitchFamily="18" charset="-34"/>
              </a:rPr>
              <a:t>และ</a:t>
            </a:r>
            <a:r>
              <a:rPr lang="th-TH" sz="2400" dirty="0">
                <a:latin typeface="AngsanaUPC" pitchFamily="18" charset="-34"/>
                <a:cs typeface="AngsanaUPC" pitchFamily="18" charset="-34"/>
              </a:rPr>
              <a:t>มีหลักฐานจากศิลาจารึกหลักที่ </a:t>
            </a:r>
            <a:r>
              <a:rPr lang="en-US" sz="2400" dirty="0">
                <a:latin typeface="AngsanaUPC" pitchFamily="18" charset="-34"/>
                <a:cs typeface="AngsanaUPC" pitchFamily="18" charset="-34"/>
              </a:rPr>
              <a:t>1 </a:t>
            </a:r>
            <a:r>
              <a:rPr lang="th-TH" sz="2400" dirty="0">
                <a:latin typeface="AngsanaUPC" pitchFamily="18" charset="-34"/>
                <a:cs typeface="AngsanaUPC" pitchFamily="18" charset="-34"/>
              </a:rPr>
              <a:t>กล่าวถึงงานเผาเทียนเล่นไฟว่าเป็นงานรื่นเริงที่ใหญ่ที่สุดของกรุงสุโขทัยทำให้เชื่อกันว่างานดังกล่าวน่าจะเป็นงานลอยกระทงอย่างแน่นอ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768" y="614364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hlinkClick r:id="rId3" action="ppaction://hlinkfile"/>
              </a:rPr>
              <a:t>กำเนิดโมเสส.</a:t>
            </a:r>
            <a:r>
              <a:rPr lang="en-US" sz="1800" dirty="0" smtClean="0">
                <a:hlinkClick r:id="rId3" action="ppaction://hlinkfile"/>
              </a:rPr>
              <a:t>mpg</a:t>
            </a:r>
            <a:endParaRPr lang="th-TH" sz="18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ม้วนกระดาษแนวนอน 1"/>
          <p:cNvSpPr/>
          <p:nvPr/>
        </p:nvSpPr>
        <p:spPr>
          <a:xfrm>
            <a:off x="2285984" y="214290"/>
            <a:ext cx="4077923" cy="695265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>
                <a:latin typeface="AngsanaUPC" pitchFamily="18" charset="-34"/>
                <a:cs typeface="AngsanaUPC" pitchFamily="18" charset="-34"/>
              </a:rPr>
              <a:t>เหตุผลและความเชื่อของการลอย</a:t>
            </a: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กระทง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14282" y="1285860"/>
            <a:ext cx="871543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th-TH" dirty="0">
                <a:latin typeface="AngsanaUPC" pitchFamily="18" charset="-34"/>
                <a:cs typeface="AngsanaUPC" pitchFamily="18" charset="-34"/>
              </a:rPr>
              <a:t>สาเหตุที่มีประเพณีลอยกระทงขึ้นนั้น เกิดจากความเชื่อหลาย ๆ ประการของแต่ละท้องที่ ได้แก่</a:t>
            </a: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14282" y="2714620"/>
            <a:ext cx="8643998" cy="15323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en-US" dirty="0">
                <a:latin typeface="AngsanaUPC" pitchFamily="18" charset="-34"/>
                <a:cs typeface="AngsanaUPC" pitchFamily="18" charset="-34"/>
              </a:rPr>
              <a:t>1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 เพื่อ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แสดงความสำนึกถึงบุญคุณของแม่น้ำที่ให้เราได้อาศัยน้ำกิน น้ำใช้ตลอดจนเป็นการขอขมาต่อพระแม่คงคา ที่ได้ทิ้งสิ่งปฏิกูลต่าง ๆ ลงไปในน้ำอันเป็นสาเหตุให้แหล่งน้ำไม่สะอาด</a:t>
            </a: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214282" y="4714884"/>
            <a:ext cx="8715436" cy="20090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en-US" dirty="0">
                <a:latin typeface="AngsanaUPC" pitchFamily="18" charset="-34"/>
                <a:cs typeface="AngsanaUPC" pitchFamily="18" charset="-34"/>
              </a:rPr>
              <a:t>2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 เพื่อ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เป็นการสักการะรอยพระพุทธ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บาทนัมมทา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นทีเมื่อคราวที่พระพุทธเจ้าเสด็จไปแสดงธรรมโปรดในนาคพิภพและได้ทรงประทับรอยพระบาทไว้บนหาดทราย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แม่น้ำ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err="1" smtClean="0">
                <a:latin typeface="AngsanaUPC" pitchFamily="18" charset="-34"/>
                <a:cs typeface="AngsanaUPC" pitchFamily="18" charset="-34"/>
              </a:rPr>
              <a:t>นัม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มทา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น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ที ซึ่ง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เป็นแม่น้ำสายหนึ่งอยู่ในแคว้นทักขิณาบถของประเทศ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อินเดีย       ปัจจุบัน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เรียกว่าแม่น้ำ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เนร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พุทท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85720" y="285728"/>
            <a:ext cx="857256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en-US" dirty="0">
                <a:latin typeface="AngsanaUPC" pitchFamily="18" charset="-34"/>
                <a:cs typeface="AngsanaUPC" pitchFamily="18" charset="-34"/>
              </a:rPr>
              <a:t>3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 เพื่อ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เป็นการสะเดาะเคราะห์ เพราะการลอยกระทงเปรียบเหมือนการลอยความทุกข์ความโศกเศร้า โรคภัยไข้เจ็บ และสิ่งไม่ดีต่าง ๆ ให้ลอยตามแม่น้ำไปกับกระทงคล้ายกับพิธีลอยบาปของพราหมณ์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85720" y="2071678"/>
            <a:ext cx="857256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en-US" dirty="0">
                <a:latin typeface="AngsanaUPC" pitchFamily="18" charset="-34"/>
                <a:cs typeface="AngsanaUPC" pitchFamily="18" charset="-34"/>
              </a:rPr>
              <a:t>4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 เพื่อ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เป็นการบูชาพระอุปคุต ที่ชาวไทยภาคเหนือให้ความเคารพซึ่งบำเพ็ญเพียรบริกรรมคาถาอยู่ในท้องทะเลลึกหรือสะดือทะเล</a:t>
            </a:r>
            <a:r>
              <a:rPr lang="en-US" dirty="0">
                <a:latin typeface="AngsanaUPC" pitchFamily="18" charset="-34"/>
                <a:cs typeface="AngsanaUPC" pitchFamily="18" charset="-34"/>
              </a:rPr>
              <a:t> 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โดยมีตำนานเล่าว่าพระอุปคุตเป็นพระมหาเถระรูปหนึ่งที่มีอิทธิฤทธิ์มากสามารถปราบพญามารได้</a:t>
            </a:r>
            <a:r>
              <a:rPr lang="en-US" dirty="0">
                <a:latin typeface="AngsanaUPC" pitchFamily="18" charset="-34"/>
                <a:cs typeface="AngsanaUPC" pitchFamily="18" charset="-34"/>
              </a:rPr>
              <a:t>  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85720" y="3857628"/>
            <a:ext cx="864399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en-US" dirty="0">
                <a:latin typeface="AngsanaUPC" pitchFamily="18" charset="-34"/>
                <a:cs typeface="AngsanaUPC" pitchFamily="18" charset="-34"/>
              </a:rPr>
              <a:t>5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 เพื่อ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รักษาขนบธรรมเนียมของไทยไว้มิให้สูญหายไปตามกาลเวลาและยังเป็นการส่งเสริมการท่องเที่ยวให้เกิดขึ้นทั้งชาวไทยและชาวต่างประเทศ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14282" y="5286388"/>
            <a:ext cx="864399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en-US" dirty="0">
                <a:latin typeface="AngsanaUPC" pitchFamily="18" charset="-34"/>
                <a:cs typeface="AngsanaUPC" pitchFamily="18" charset="-34"/>
              </a:rPr>
              <a:t>6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 เพื่อ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ความบันเทิงเริงใจ เนื่องจากการลอยกระทงเป็นการนัดพบปะสังสรรค์กันในหมู่ผู้ไป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ร่วมงาน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14282" y="357166"/>
            <a:ext cx="871543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en-US" dirty="0">
                <a:latin typeface="AngsanaUPC" pitchFamily="18" charset="-34"/>
                <a:cs typeface="AngsanaUPC" pitchFamily="18" charset="-34"/>
              </a:rPr>
              <a:t>7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 เพื่อ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ส่งเสริมงานฝีมือและความคิดสร้างสรรค์ เพราะเมื่อมีเทศกาลลอยกระทงมักจะมีการประกวดกระทงแข่งกัน ทำให้ผู้เข้าร่วมได้เกิดความคิดแปลกใหม่และยังรักษาภูมิ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ปัญญา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พื้นบ้านไว้อีกด้วย</a:t>
            </a:r>
          </a:p>
        </p:txBody>
      </p:sp>
      <p:pic>
        <p:nvPicPr>
          <p:cNvPr id="10242" name="Picture 2" descr="http://www.oknation.net/blog/home/blog_data/707/707/images/kratong/k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285992"/>
            <a:ext cx="2676525" cy="2200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4" name="Picture 4" descr="http://www.kaewpanya.rmutl.ac.th/k2552/images/stories/article/2011-01-17-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000240"/>
            <a:ext cx="2943225" cy="1905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6" name="Picture 6" descr="http://www.thaihealth.or.th/files/u9399/k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4628562"/>
            <a:ext cx="2809928" cy="2158024"/>
          </a:xfrm>
          <a:prstGeom prst="rect">
            <a:avLst/>
          </a:prstGeom>
          <a:noFill/>
        </p:spPr>
      </p:pic>
      <p:pic>
        <p:nvPicPr>
          <p:cNvPr id="10250" name="Picture 10" descr="http://www.udclick.com/home1/images/stories/Content2/jobs/idea_business/JOB021109B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278994">
            <a:off x="5795675" y="4096885"/>
            <a:ext cx="2833194" cy="2124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000892" y="6429396"/>
            <a:ext cx="2000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cs typeface="+mj-cs"/>
                <a:hlinkClick r:id="rId6" action="ppaction://hlinkfile"/>
              </a:rPr>
              <a:t>Across the Red Sea.mpg</a:t>
            </a:r>
            <a:endParaRPr lang="th-TH" sz="1400" dirty="0">
              <a:cs typeface="+mj-cs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14282" y="500042"/>
            <a:ext cx="864399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>
                <a:latin typeface="AngsanaUPC" pitchFamily="18" charset="-34"/>
                <a:cs typeface="AngsanaUPC" pitchFamily="18" charset="-34"/>
              </a:rPr>
              <a:t>ลักษณะการจัดงานลอยกระทงของแต่ละจังหวัด และแต่ละภาคจะมีเอกลักษณ์ที่แตกต่างกัน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คือ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286248" y="1928802"/>
            <a:ext cx="4572000" cy="44012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thaiDist"/>
            <a:r>
              <a:rPr lang="th-TH" b="1" dirty="0">
                <a:latin typeface="AngsanaUPC" pitchFamily="18" charset="-34"/>
                <a:cs typeface="AngsanaUPC" pitchFamily="18" charset="-34"/>
              </a:rPr>
              <a:t>ภาคเหนือ (ตอนบน</a:t>
            </a: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)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จะ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เรียกประเพณีลอยกระทงว่า</a:t>
            </a:r>
            <a:r>
              <a:rPr lang="en-US" b="1" dirty="0">
                <a:latin typeface="AngsanaUPC" pitchFamily="18" charset="-34"/>
                <a:cs typeface="AngsanaUPC" pitchFamily="18" charset="-34"/>
              </a:rPr>
              <a:t>"</a:t>
            </a:r>
            <a:r>
              <a:rPr lang="th-TH" b="1" dirty="0">
                <a:latin typeface="AngsanaUPC" pitchFamily="18" charset="-34"/>
                <a:cs typeface="AngsanaUPC" pitchFamily="18" charset="-34"/>
              </a:rPr>
              <a:t>ยี่</a:t>
            </a:r>
            <a:r>
              <a:rPr lang="th-TH" b="1" dirty="0" err="1" smtClean="0">
                <a:latin typeface="AngsanaUPC" pitchFamily="18" charset="-34"/>
                <a:cs typeface="AngsanaUPC" pitchFamily="18" charset="-34"/>
              </a:rPr>
              <a:t>เป็ง</a:t>
            </a: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“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อัน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หมายถึงการทำบุญในวันเพ็ญเดือนยี่</a:t>
            </a:r>
            <a:r>
              <a:rPr lang="en-US" dirty="0">
                <a:latin typeface="AngsanaUPC" pitchFamily="18" charset="-34"/>
                <a:cs typeface="AngsanaUPC" pitchFamily="18" charset="-34"/>
              </a:rPr>
              <a:t>  (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เดือนยี่ถ้านับตามล้านนาจะตรงกับเดือนสิบสองในแบบไทย)โดยชาวเหนือจะนิยมประดิษฐ์โคมลอย หรือที่เรียกว่า "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ว่าวฮม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" หรือ "ว่าว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ควัน“ โดย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การใช้ผ้าบางๆ แล้วสุมควันข้างใต้ ให้โคมลอยขึ้นไปในอากาศเพื่อเป็นการบูชาพระอุป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คุตซึ่ง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เชื่อกันว่าท่านบำเพ็ญบริกรรมคาถาอยู่ในท้องทะเลลึก หรือสะดือทะเลตรงกับคติของชาวพม่า</a:t>
            </a:r>
          </a:p>
        </p:txBody>
      </p:sp>
      <p:pic>
        <p:nvPicPr>
          <p:cNvPr id="6" name="รูปภาพ 5" descr="loykaton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071678"/>
            <a:ext cx="3524258" cy="35242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14282" y="500042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>
                <a:latin typeface="AngsanaUPC" pitchFamily="18" charset="-34"/>
                <a:cs typeface="AngsanaUPC" pitchFamily="18" charset="-34"/>
              </a:rPr>
              <a:t>จังหวัดตาก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จะประดิษฐ์กระทงขนาดเล็ก แล้วปล่อยลอยไปพร้อม ๆ กัน เพื่อให้เรียงรายเป็นสาย เรียกว่า</a:t>
            </a:r>
            <a:r>
              <a:rPr lang="en-US" b="1" dirty="0">
                <a:latin typeface="AngsanaUPC" pitchFamily="18" charset="-34"/>
                <a:cs typeface="AngsanaUPC" pitchFamily="18" charset="-34"/>
              </a:rPr>
              <a:t>"</a:t>
            </a:r>
            <a:r>
              <a:rPr lang="th-TH" b="1" dirty="0">
                <a:latin typeface="AngsanaUPC" pitchFamily="18" charset="-34"/>
                <a:cs typeface="AngsanaUPC" pitchFamily="18" charset="-34"/>
              </a:rPr>
              <a:t>กระทงสาย"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5" name="รูปภาพ 4" descr="51061_87101078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0" y="3143243"/>
            <a:ext cx="4857760" cy="32385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4" name="Picture 2" descr="http://www.manager.co.th/asp-bin/Image.aspx?ID=4177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85860"/>
            <a:ext cx="3333750" cy="25050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214282" y="4286256"/>
            <a:ext cx="87154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>
                <a:latin typeface="AngsanaUPC" pitchFamily="18" charset="-34"/>
                <a:cs typeface="AngsanaUPC" pitchFamily="18" charset="-34"/>
              </a:rPr>
              <a:t>จังหวัดสุโขทัย</a:t>
            </a:r>
            <a:r>
              <a:rPr lang="en-US" dirty="0">
                <a:latin typeface="AngsanaUPC" pitchFamily="18" charset="-34"/>
                <a:cs typeface="AngsanaUPC" pitchFamily="18" charset="-34"/>
              </a:rPr>
              <a:t> 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เป็นอีกหนึ่งจังหวัดที่มีชื่อเสียงในเรื่องประเพณีลอยกระทง ด้วยความเป็นจังหวัดต้นกำเนิดของประเพณีนี้ โดยการจัดงาน</a:t>
            </a:r>
            <a:r>
              <a:rPr lang="th-TH" b="1" dirty="0">
                <a:latin typeface="AngsanaUPC" pitchFamily="18" charset="-34"/>
                <a:cs typeface="AngsanaUPC" pitchFamily="18" charset="-34"/>
              </a:rPr>
              <a:t>ลอยกระทงเผาเทียนเล่นไฟ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ที่จังหวัดสุโขทัยถูกฟื้นฟูกลับมาอีกครั้งหนึ่งในปีพ.ศ.</a:t>
            </a:r>
            <a:r>
              <a:rPr lang="en-US" dirty="0">
                <a:latin typeface="AngsanaUPC" pitchFamily="18" charset="-34"/>
                <a:cs typeface="AngsanaUPC" pitchFamily="18" charset="-34"/>
              </a:rPr>
              <a:t>2520 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ซึ่งจำลองบรรยากาศงานมาจากงานลอยกระทงสมัยกรุงสุโขทัยและหลังจากนั้นก็มีการจัดงานลอยกระทงเผาเทียนเล่นไฟขึ้นที่จังหวัดสุโขทัยทุก ๆ ปี มีทั้งการจัดขบวนแห่โคมชักโคมแขวน การเล่นพลุตะไล และไฟพะเนียง</a:t>
            </a:r>
          </a:p>
        </p:txBody>
      </p:sp>
      <p:pic>
        <p:nvPicPr>
          <p:cNvPr id="7170" name="Picture 2" descr="http://www.phateaw.com/main/wp-content/uploads/2011/10/67614-pic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85728"/>
            <a:ext cx="5400758" cy="36005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85720" y="4786322"/>
            <a:ext cx="8643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>
                <a:latin typeface="AngsanaUPC" pitchFamily="18" charset="-34"/>
                <a:cs typeface="AngsanaUPC" pitchFamily="18" charset="-34"/>
              </a:rPr>
              <a:t>ภาคตะวันออกเฉียงเหนืองานลอยกระทงจะเรียกว่า เทศกาลไหลเรือ</a:t>
            </a: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ไฟ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โดย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จัดเป็นประเพณียิ่งใหญ่ทุกปีในจังหวัดนครพนม มีการนำหยวกกล้วยหรือวัสดุต่าง ๆ มาตกแต่งเรือ และประดับไฟอย่างสวยงามและตอนกลางคืนจะมีการจุดไฟปล่อยกระทงให้ไหลไปตามลำน้ำโขง</a:t>
            </a:r>
          </a:p>
        </p:txBody>
      </p:sp>
      <p:pic>
        <p:nvPicPr>
          <p:cNvPr id="6146" name="Picture 2" descr="http://www.ec-mall.com/wp-content/uploads/gallery/user_2328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571480"/>
            <a:ext cx="5715000" cy="381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14282" y="5214950"/>
            <a:ext cx="86439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b="1" dirty="0">
                <a:latin typeface="AngsanaUPC" pitchFamily="18" charset="-34"/>
                <a:cs typeface="AngsanaUPC" pitchFamily="18" charset="-34"/>
              </a:rPr>
              <a:t>กรุงเทพมหานคร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มีการจัดงานลอยกระทงหลายแห่ง แต่ที่เป็น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ไฮไลท์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อยู่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ที่</a:t>
            </a:r>
            <a:r>
              <a:rPr lang="en-US" dirty="0" smtClean="0"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b="1" dirty="0" smtClean="0">
                <a:latin typeface="AngsanaUPC" pitchFamily="18" charset="-34"/>
                <a:cs typeface="AngsanaUPC" pitchFamily="18" charset="-34"/>
              </a:rPr>
              <a:t>"</a:t>
            </a:r>
            <a:r>
              <a:rPr lang="th-TH" b="1" dirty="0">
                <a:latin typeface="AngsanaUPC" pitchFamily="18" charset="-34"/>
                <a:cs typeface="AngsanaUPC" pitchFamily="18" charset="-34"/>
              </a:rPr>
              <a:t>งานภูเขา</a:t>
            </a: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ทอง“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ที่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จะเนรมิตงานวัดเพื่อเฉลิมฉลองประเพณีลอยกระทง ส่วนใหญ่จัดอยู่ราว </a:t>
            </a:r>
            <a:r>
              <a:rPr lang="en-US" dirty="0">
                <a:latin typeface="AngsanaUPC" pitchFamily="18" charset="-34"/>
                <a:cs typeface="AngsanaUPC" pitchFamily="18" charset="-34"/>
              </a:rPr>
              <a:t>7-10 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วัน ตั้งแต่ก่อนวันลอยกระทง จนถึงหลังวันลอยกระทง</a:t>
            </a:r>
          </a:p>
        </p:txBody>
      </p:sp>
      <p:pic>
        <p:nvPicPr>
          <p:cNvPr id="5122" name="Picture 2" descr="http://img.kapook.com/image/travel/5akaf7b95acag68ki5aa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428604"/>
            <a:ext cx="5857948" cy="43934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14282" y="5143512"/>
            <a:ext cx="85725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latin typeface="AngsanaUPC" pitchFamily="18" charset="-34"/>
                <a:cs typeface="AngsanaUPC" pitchFamily="18" charset="-34"/>
              </a:rPr>
              <a:t>ภาคใต้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มีการจัดงานลอยกระทงในหลาย ๆ จังหวัด เช่น อำเภอหาดใหญ่ จังหวัดสงขลา ที่มีงานยิ่งใหญ่ทุกปี</a:t>
            </a:r>
            <a:r>
              <a:rPr lang="en-US" dirty="0">
                <a:latin typeface="AngsanaUPC" pitchFamily="18" charset="-34"/>
                <a:cs typeface="AngsanaUPC" pitchFamily="18" charset="-34"/>
              </a:rPr>
              <a:t/>
            </a:r>
            <a:br>
              <a:rPr lang="en-US" dirty="0">
                <a:latin typeface="AngsanaUPC" pitchFamily="18" charset="-34"/>
                <a:cs typeface="AngsanaUPC" pitchFamily="18" charset="-34"/>
              </a:rPr>
            </a:b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3074" name="Picture 2" descr="http://www.vcharkarn.com/uploads/118/1183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71480"/>
            <a:ext cx="6076960" cy="4059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85720" y="500042"/>
            <a:ext cx="86439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 algn="thaiDist">
              <a:buFont typeface="Arial" pitchFamily="34" charset="0"/>
              <a:buChar char="•"/>
            </a:pPr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ใน</a:t>
            </a:r>
            <a:r>
              <a:rPr lang="th-TH" sz="3600" dirty="0">
                <a:latin typeface="AngsanaUPC" pitchFamily="18" charset="-34"/>
                <a:cs typeface="AngsanaUPC" pitchFamily="18" charset="-34"/>
              </a:rPr>
              <a:t>ปัจจุบันมีการจัดงานลอยกระทงทุก ๆ จังหวัด ซึ่งจะมีกิจกรรมแตกต่างกันไปในแต่ละสถานที่ แต่กิจกรรมที่มีเหมือน ๆ กันก็คือ</a:t>
            </a:r>
            <a:r>
              <a:rPr lang="th-TH" sz="3600" b="1" dirty="0">
                <a:latin typeface="AngsanaUPC" pitchFamily="18" charset="-34"/>
                <a:cs typeface="AngsanaUPC" pitchFamily="18" charset="-34"/>
              </a:rPr>
              <a:t>การประดิษฐ์กระทง โดยนำวัสดุต่าง ๆ ทั้งหยวกกล้วย ใบตอง หรือจะเป็นกาบ</a:t>
            </a:r>
            <a:r>
              <a:rPr lang="th-TH" sz="3600" b="1" dirty="0" smtClean="0">
                <a:latin typeface="AngsanaUPC" pitchFamily="18" charset="-34"/>
                <a:cs typeface="AngsanaUPC" pitchFamily="18" charset="-34"/>
              </a:rPr>
              <a:t>พลับพลึง เปลือก</a:t>
            </a:r>
            <a:r>
              <a:rPr lang="th-TH" sz="3600" b="1" dirty="0">
                <a:latin typeface="AngsanaUPC" pitchFamily="18" charset="-34"/>
                <a:cs typeface="AngsanaUPC" pitchFamily="18" charset="-34"/>
              </a:rPr>
              <a:t>มะพร้าว ฯลฯ มาประดับตกแต่งด้วยดอกไม้ ธูป เทียน เครื่องสักการบูชาให้เป็นกระทงที่</a:t>
            </a:r>
            <a:r>
              <a:rPr lang="th-TH" sz="3600" b="1" dirty="0" smtClean="0">
                <a:latin typeface="AngsanaUPC" pitchFamily="18" charset="-34"/>
                <a:cs typeface="AngsanaUPC" pitchFamily="18" charset="-34"/>
              </a:rPr>
              <a:t>สวยงาม </a:t>
            </a:r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ภายหลัง</a:t>
            </a:r>
            <a:r>
              <a:rPr lang="th-TH" sz="3600" dirty="0">
                <a:latin typeface="AngsanaUPC" pitchFamily="18" charset="-34"/>
                <a:cs typeface="AngsanaUPC" pitchFamily="18" charset="-34"/>
              </a:rPr>
              <a:t>มีการใช้วัสดุ</a:t>
            </a:r>
            <a:r>
              <a:rPr lang="th-TH" sz="3600" dirty="0" err="1">
                <a:latin typeface="AngsanaUPC" pitchFamily="18" charset="-34"/>
                <a:cs typeface="AngsanaUPC" pitchFamily="18" charset="-34"/>
              </a:rPr>
              <a:t>โฟม</a:t>
            </a:r>
            <a:r>
              <a:rPr lang="th-TH" sz="3600" dirty="0">
                <a:latin typeface="AngsanaUPC" pitchFamily="18" charset="-34"/>
                <a:cs typeface="AngsanaUPC" pitchFamily="18" charset="-34"/>
              </a:rPr>
              <a:t>ที่สามารถประดิษฐ์กระทงได้ง่ายแต่จะทำให้เกิดขยะที่ย่อยสลายยาก</a:t>
            </a:r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ขึ้น จึง</a:t>
            </a:r>
            <a:r>
              <a:rPr lang="th-TH" sz="3600" dirty="0">
                <a:latin typeface="AngsanaUPC" pitchFamily="18" charset="-34"/>
                <a:cs typeface="AngsanaUPC" pitchFamily="18" charset="-34"/>
              </a:rPr>
              <a:t>มีการรณรงค์ให้เลิกใช้กระทง</a:t>
            </a:r>
            <a:r>
              <a:rPr lang="th-TH" sz="3600" dirty="0" err="1">
                <a:latin typeface="AngsanaUPC" pitchFamily="18" charset="-34"/>
                <a:cs typeface="AngsanaUPC" pitchFamily="18" charset="-34"/>
              </a:rPr>
              <a:t>โฟม</a:t>
            </a:r>
            <a:r>
              <a:rPr lang="th-TH" sz="3600" dirty="0">
                <a:latin typeface="AngsanaUPC" pitchFamily="18" charset="-34"/>
                <a:cs typeface="AngsanaUPC" pitchFamily="18" charset="-34"/>
              </a:rPr>
              <a:t>เพื่อพิทักษ์</a:t>
            </a:r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สิ่งแวดล้อม ก่อน</a:t>
            </a:r>
            <a:r>
              <a:rPr lang="th-TH" sz="3600" dirty="0">
                <a:latin typeface="AngsanaUPC" pitchFamily="18" charset="-34"/>
                <a:cs typeface="AngsanaUPC" pitchFamily="18" charset="-34"/>
              </a:rPr>
              <a:t>จะมีการดัดแปลงวัสดุทำกระทงให้หลากหลายขึ้น เช่น กระทงขนมปังกระทงกระดาษ กระทงพลาสติกชนิดพิเศษเพื่อให้ย่อยสลายง่ายและไม่เป็นพิษเป็นภัยต่อสิ่งแวดล้อม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71480"/>
            <a:ext cx="864399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34988" marR="0" lvl="0" indent="-534988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เมื่อไปถึงสถานที่ลอยกระทงก่อนทำการลอยก็จะ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อธิษฐานในสิ่งที่ปรารถนาขอให้ประสบความสำเร็จหรือเสี่ยงทายในสิ่งต่าง ๆ จากนั้นจึงปล่อยกระทงให้ลอยไปตามสายน้ำและในกระทงมักนิยมใส่เงินลงไปด้วย เพราะเชื่อกันว่าเป็นการบูชาพระแม่คงคา</a:t>
            </a:r>
            <a:endParaRPr lang="en-US" sz="3600" dirty="0">
              <a:solidFill>
                <a:srgbClr val="7030A0"/>
              </a:solidFill>
              <a:latin typeface="AngsanaUPC" pitchFamily="18" charset="-34"/>
              <a:ea typeface="Times New Roman" pitchFamily="18" charset="0"/>
              <a:cs typeface="AngsanaUPC" pitchFamily="18" charset="-34"/>
            </a:endParaRPr>
          </a:p>
          <a:p>
            <a:pPr marL="534988" marR="0" lvl="0" indent="-534988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th-TH" sz="3600" dirty="0" smtClean="0">
              <a:latin typeface="AngsanaUPC" pitchFamily="18" charset="-34"/>
              <a:ea typeface="Times New Roman" pitchFamily="18" charset="0"/>
              <a:cs typeface="AngsanaUPC" pitchFamily="18" charset="-34"/>
            </a:endParaRPr>
          </a:p>
          <a:p>
            <a:pPr marL="534988" marR="0" lvl="0" indent="-534988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นอกจากการลอยกระทงแล้ว มักมีกิจกรรม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ประกวดนางนพมาศ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อันเป็นสัญลักษณ์หนึ่งของประเพณีลอยกระทง และตามสถานที่จัดงานจะ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ngsanaUPC" pitchFamily="18" charset="-34"/>
                <a:ea typeface="Times New Roman" pitchFamily="18" charset="0"/>
                <a:cs typeface="AngsanaUPC" pitchFamily="18" charset="-34"/>
              </a:rPr>
              <a:t>มีการประกวดกระทง ขบวนแห่ มหรสพสมโภชต่าง ๆ บางแห่งอาจมีการจุดพลุ ดอกไม้ไฟ เฉลิมฉลองด้วย</a:t>
            </a:r>
            <a:endParaRPr kumimoji="0" lang="th-TH" sz="5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14282" y="285728"/>
            <a:ext cx="3151825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>
                <a:latin typeface="AngsanaUPC" pitchFamily="18" charset="-34"/>
                <a:cs typeface="AngsanaUPC" pitchFamily="18" charset="-34"/>
              </a:rPr>
              <a:t>เพลงประจำเทศกาลลอยกระทง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57158" y="928670"/>
            <a:ext cx="850112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>
                <a:latin typeface="AngsanaUPC" pitchFamily="18" charset="-34"/>
                <a:cs typeface="AngsanaUPC" pitchFamily="18" charset="-34"/>
              </a:rPr>
              <a:t>เพลงรำวงวันลอยกระทงแต่งโดยครูแก้ว 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อัจฉริย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กุล ผู้ให้ทำนองคือ ครูเอื้อ สุนทรสนาน แห่งสุนทรา</a:t>
            </a:r>
            <a:r>
              <a:rPr lang="th-TH" dirty="0" err="1">
                <a:latin typeface="AngsanaUPC" pitchFamily="18" charset="-34"/>
                <a:cs typeface="AngsanaUPC" pitchFamily="18" charset="-34"/>
              </a:rPr>
              <a:t>ภรณ์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 ซึ่ง</a:t>
            </a:r>
            <a:r>
              <a:rPr lang="th-TH" b="1" dirty="0">
                <a:latin typeface="AngsanaUPC" pitchFamily="18" charset="-34"/>
                <a:cs typeface="AngsanaUPC" pitchFamily="18" charset="-34"/>
              </a:rPr>
              <a:t>ครูเอื้อได้แต่งเพลงนี้ตั้งแต่ ปี พ.ศ.</a:t>
            </a:r>
            <a:r>
              <a:rPr lang="en-US" b="1" dirty="0" smtClean="0">
                <a:latin typeface="AngsanaUPC" pitchFamily="18" charset="-34"/>
                <a:cs typeface="AngsanaUPC" pitchFamily="18" charset="-34"/>
              </a:rPr>
              <a:t>2498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ขณะที่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ได้ไปบรรเลงเพลงที่บริเวณคณะบัญชี มหาวิทยาลัยธรรมศาสตร์และมีผู้ขอเพลงจากครู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เอื้อ ครู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เอื้อจึงนั่งแต่งเพลงนี้ที่ริมแม่น้ำเจ้าพระยาในระยะเวลาเพียงครึ่งชั่วโมงจึงเกิดเป็นเพลง</a:t>
            </a:r>
            <a:r>
              <a:rPr lang="en-US" b="1" dirty="0">
                <a:latin typeface="AngsanaUPC" pitchFamily="18" charset="-34"/>
                <a:cs typeface="AngsanaUPC" pitchFamily="18" charset="-34"/>
              </a:rPr>
              <a:t>"</a:t>
            </a:r>
            <a:r>
              <a:rPr lang="th-TH" b="1" dirty="0">
                <a:latin typeface="AngsanaUPC" pitchFamily="18" charset="-34"/>
                <a:cs typeface="AngsanaUPC" pitchFamily="18" charset="-34"/>
              </a:rPr>
              <a:t>รำวงลอย</a:t>
            </a:r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กระทง“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ที่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ติดหูกันมาทุกวันนี้ มีเนื้อร้อง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ว่า</a:t>
            </a:r>
            <a:endParaRPr lang="en-US" dirty="0" smtClean="0">
              <a:latin typeface="AngsanaUPC" pitchFamily="18" charset="-34"/>
              <a:cs typeface="AngsanaUPC" pitchFamily="18" charset="-34"/>
            </a:endParaRPr>
          </a:p>
          <a:p>
            <a:r>
              <a:rPr lang="en-US" dirty="0"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วันเพ็ญเดือนสิบสอง </a:t>
            </a:r>
            <a:r>
              <a:rPr lang="th-TH" dirty="0" smtClean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น้ำก็นอง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เต็มตลิ่ง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 </a:t>
            </a:r>
            <a:b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เราทั้งหลายชายหญิง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 </a:t>
            </a:r>
            <a:b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สนุกกันจริง วันลอยกระทง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 </a:t>
            </a:r>
            <a:b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ลอย ลอยกระทง ลอย ลอยกระทง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 </a:t>
            </a:r>
            <a:b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ลอยกระทงกันแล้ว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 </a:t>
            </a:r>
            <a:b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ขอเชิญน้องแก้วออกมารำวง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 </a:t>
            </a:r>
            <a:b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รำวงวันลอยกระทง รำวงวันลอยกระทง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 </a:t>
            </a:r>
            <a:b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</a:b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         </a:t>
            </a:r>
            <a:r>
              <a:rPr lang="th-TH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บุญจะส่งให้เราสุขใจ บุญจะส่งให้เราสุขใจ</a:t>
            </a:r>
            <a:r>
              <a:rPr lang="en-US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 </a:t>
            </a:r>
            <a:endParaRPr lang="th-TH" dirty="0">
              <a:solidFill>
                <a:srgbClr val="7030A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768" y="628652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hlinkClick r:id="rId2" action="ppaction://hlinkfile"/>
              </a:rPr>
              <a:t>เพลงลอยกระทง.</a:t>
            </a:r>
            <a:r>
              <a:rPr lang="en-US" sz="1800" dirty="0" smtClean="0">
                <a:hlinkClick r:id="rId2" action="ppaction://hlinkfile"/>
              </a:rPr>
              <a:t>mp4</a:t>
            </a:r>
            <a:endParaRPr lang="th-TH" sz="18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85720" y="500042"/>
            <a:ext cx="850112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latin typeface="AngsanaUPC" pitchFamily="18" charset="-34"/>
                <a:cs typeface="AngsanaUPC" pitchFamily="18" charset="-34"/>
              </a:rPr>
              <a:t>แนวทางการปฏิบัติของ</a:t>
            </a:r>
            <a:r>
              <a:rPr lang="th-TH" sz="3200" b="1" dirty="0" err="1">
                <a:latin typeface="AngsanaUPC" pitchFamily="18" charset="-34"/>
                <a:cs typeface="AngsanaUPC" pitchFamily="18" charset="-34"/>
              </a:rPr>
              <a:t>คริสต</a:t>
            </a:r>
            <a:r>
              <a:rPr lang="th-TH" sz="3200" b="1" dirty="0">
                <a:latin typeface="AngsanaUPC" pitchFamily="18" charset="-34"/>
                <a:cs typeface="AngsanaUPC" pitchFamily="18" charset="-34"/>
              </a:rPr>
              <a:t>ชน</a:t>
            </a:r>
            <a:r>
              <a:rPr lang="th-TH" sz="3200" b="1" dirty="0" smtClean="0">
                <a:latin typeface="AngsanaUPC" pitchFamily="18" charset="-34"/>
                <a:cs typeface="AngsanaUPC" pitchFamily="18" charset="-34"/>
              </a:rPr>
              <a:t>คาทอลิก</a:t>
            </a:r>
          </a:p>
          <a:p>
            <a:pPr marL="534988" indent="-534988" algn="thaiDist">
              <a:buFont typeface="Arial" pitchFamily="34" charset="0"/>
              <a:buChar char="•"/>
            </a:pPr>
            <a:r>
              <a:rPr lang="th-TH" sz="3200" dirty="0" smtClean="0">
                <a:latin typeface="AngsanaUPC" pitchFamily="18" charset="-34"/>
                <a:cs typeface="AngsanaUPC" pitchFamily="18" charset="-34"/>
              </a:rPr>
              <a:t>การ</a:t>
            </a:r>
            <a:r>
              <a:rPr lang="th-TH" sz="3200" dirty="0">
                <a:latin typeface="AngsanaUPC" pitchFamily="18" charset="-34"/>
                <a:cs typeface="AngsanaUPC" pitchFamily="18" charset="-34"/>
              </a:rPr>
              <a:t>ลอยกระทงเป็นประเพณีที่สำคัญของคนไทย </a:t>
            </a:r>
            <a:r>
              <a:rPr lang="th-TH" sz="3200" dirty="0" err="1">
                <a:latin typeface="AngsanaUPC" pitchFamily="18" charset="-34"/>
                <a:cs typeface="AngsanaUPC" pitchFamily="18" charset="-34"/>
              </a:rPr>
              <a:t>คริสต</a:t>
            </a:r>
            <a:r>
              <a:rPr lang="th-TH" sz="3200" dirty="0">
                <a:latin typeface="AngsanaUPC" pitchFamily="18" charset="-34"/>
                <a:cs typeface="AngsanaUPC" pitchFamily="18" charset="-34"/>
              </a:rPr>
              <a:t>ชนคาทอลิกสามารถเข้าร่วมได้ เพราะไม่ได้ผิดหลักศาสนาแต่อย่างใด </a:t>
            </a:r>
            <a:r>
              <a:rPr lang="th-TH" sz="3200" dirty="0" err="1">
                <a:latin typeface="AngsanaUPC" pitchFamily="18" charset="-34"/>
                <a:cs typeface="AngsanaUPC" pitchFamily="18" charset="-34"/>
              </a:rPr>
              <a:t>แต่ค</a:t>
            </a:r>
            <a:r>
              <a:rPr lang="th-TH" sz="3200" dirty="0">
                <a:latin typeface="AngsanaUPC" pitchFamily="18" charset="-34"/>
                <a:cs typeface="AngsanaUPC" pitchFamily="18" charset="-34"/>
              </a:rPr>
              <a:t>ริสตชนควรอธิษฐานตามความเชื่อของเรา </a:t>
            </a:r>
            <a:endParaRPr lang="th-TH" sz="3200" dirty="0" smtClean="0">
              <a:latin typeface="AngsanaUPC" pitchFamily="18" charset="-34"/>
              <a:cs typeface="AngsanaUPC" pitchFamily="18" charset="-34"/>
            </a:endParaRPr>
          </a:p>
          <a:p>
            <a:pPr marL="534988" indent="-534988" algn="thaiDist"/>
            <a:endParaRPr lang="th-TH" sz="3200" dirty="0" smtClean="0">
              <a:latin typeface="AngsanaUPC" pitchFamily="18" charset="-34"/>
              <a:cs typeface="AngsanaUPC" pitchFamily="18" charset="-34"/>
            </a:endParaRPr>
          </a:p>
          <a:p>
            <a:pPr marL="534988" indent="-534988" algn="thaiDist">
              <a:buFont typeface="Arial" pitchFamily="34" charset="0"/>
              <a:buChar char="•"/>
            </a:pPr>
            <a:r>
              <a:rPr lang="th-TH" sz="3200" dirty="0">
                <a:latin typeface="AngsanaUPC" pitchFamily="18" charset="-34"/>
                <a:cs typeface="AngsanaUPC" pitchFamily="18" charset="-34"/>
              </a:rPr>
              <a:t>การอธิษฐานก่อนจะลอยกระทง </a:t>
            </a:r>
            <a:r>
              <a:rPr lang="th-TH" sz="3200" dirty="0" err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คริสต</a:t>
            </a:r>
            <a:r>
              <a:rPr lang="th-TH" sz="3200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ชนเราอาจจะอธิษฐานขอบคุณพระเจ้าที่พระองค์ประทานน้ำแก่มนุษย์ อาจจะระลึกถึงการ</a:t>
            </a:r>
            <a:r>
              <a:rPr lang="th-TH" sz="3200" dirty="0" err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เป็นค</a:t>
            </a:r>
            <a:r>
              <a:rPr lang="th-TH" sz="3200" dirty="0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ริสตชนถึงบทบาทหน้าที่ข้อสัญญาแห่งศีลล้างบาป พร้อมทั้งวอนขอพระพรต่างๆ ทั้งแก่ตนและผู้อื่น  ตลอดจนขอโทษพระในความผิดที่เราใช้น้ำไม่ถูกต้อง </a:t>
            </a:r>
            <a:r>
              <a:rPr lang="th-TH" sz="3200" dirty="0">
                <a:latin typeface="AngsanaUPC" pitchFamily="18" charset="-34"/>
                <a:cs typeface="AngsanaUPC" pitchFamily="18" charset="-34"/>
              </a:rPr>
              <a:t>ปลุกจิตสำนึกให้เรารักกันและรักษาสิ่งแวดล้อมโดยการใช้น้ำให้ได้ประโยชน์ คุ้มค่า แล้วค่อยปล่อยกระทงไป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50112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บทภาวนาก่อนลอยกระทง</a:t>
            </a:r>
          </a:p>
          <a:p>
            <a:pPr algn="ctr"/>
            <a:endParaRPr lang="th-TH" sz="3600" dirty="0" smtClean="0">
              <a:latin typeface="AngsanaUPC" pitchFamily="18" charset="-34"/>
              <a:cs typeface="AngsanaUPC" pitchFamily="18" charset="-34"/>
            </a:endParaRPr>
          </a:p>
          <a:p>
            <a:pPr algn="thaiDist"/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ข้าแต่องค์พระผู้เป็นเจ้า ผู้ทรงสร้างฟ้าและแผ่นดิน</a:t>
            </a:r>
          </a:p>
          <a:p>
            <a:pPr algn="thaiDist"/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พวกลูกขอขอบพระคุณพระองค์ที่ได้ทรงประทานน้ำให้แก่พวกลูกใช้ในชีวิตประจำวัน</a:t>
            </a:r>
          </a:p>
          <a:p>
            <a:pPr algn="thaiDist"/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พวกลูกวอนขอพระพรจากพระองค์ โปรดประทานให้พวกลูกทุกคนมีสุขภาพร่างกายแข็งแรง จากการใช้น้ำนี้</a:t>
            </a:r>
          </a:p>
          <a:p>
            <a:pPr algn="thaiDist"/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พวกลูกขอโทษพระองค์ในบางครั้งที่พวกลูกใช้น้ำอย่างสิ้นเปลือง และทำลายสภาพแวดล้อมให้น้ำเน่าเสีย</a:t>
            </a:r>
          </a:p>
          <a:p>
            <a:pPr algn="thaiDist"/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พวกลูกวอนขอให้ทุกคนที่ร่วมพิธีลอยกระทงนี้ มีความรัก ความสามัคคี รักใคร่กันและกัน อาแมน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57158" y="214290"/>
            <a:ext cx="85011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latin typeface="AngsanaUPC" pitchFamily="18" charset="-34"/>
                <a:cs typeface="AngsanaUPC" pitchFamily="18" charset="-34"/>
              </a:rPr>
              <a:t>โรงเรียน</a:t>
            </a:r>
            <a:r>
              <a:rPr lang="th-TH" sz="3200" b="1" dirty="0" smtClean="0">
                <a:latin typeface="AngsanaUPC" pitchFamily="18" charset="-34"/>
                <a:cs typeface="AngsanaUPC" pitchFamily="18" charset="-34"/>
              </a:rPr>
              <a:t>คาทอลิก</a:t>
            </a:r>
          </a:p>
          <a:p>
            <a:pPr algn="thaiDist"/>
            <a:endParaRPr lang="th-TH" sz="3200" dirty="0" smtClean="0">
              <a:latin typeface="AngsanaUPC" pitchFamily="18" charset="-34"/>
              <a:cs typeface="AngsanaUPC" pitchFamily="18" charset="-34"/>
            </a:endParaRPr>
          </a:p>
          <a:p>
            <a:pPr marL="355600" indent="-355600" algn="thaiDist">
              <a:buFont typeface="Arial" pitchFamily="34" charset="0"/>
              <a:buChar char="•"/>
            </a:pPr>
            <a:r>
              <a:rPr lang="th-TH" sz="3200" dirty="0" smtClean="0">
                <a:latin typeface="AngsanaUPC" pitchFamily="18" charset="-34"/>
                <a:cs typeface="AngsanaUPC" pitchFamily="18" charset="-34"/>
              </a:rPr>
              <a:t>โรงเรียน</a:t>
            </a:r>
            <a:r>
              <a:rPr lang="th-TH" sz="3200" dirty="0">
                <a:latin typeface="AngsanaUPC" pitchFamily="18" charset="-34"/>
                <a:cs typeface="AngsanaUPC" pitchFamily="18" charset="-34"/>
              </a:rPr>
              <a:t>สามารถจัดกิจกรรมประเพณี</a:t>
            </a:r>
            <a:r>
              <a:rPr lang="th-TH" sz="3200" dirty="0" smtClean="0">
                <a:latin typeface="AngsanaUPC" pitchFamily="18" charset="-34"/>
                <a:cs typeface="AngsanaUPC" pitchFamily="18" charset="-34"/>
              </a:rPr>
              <a:t>ลอยกระทง</a:t>
            </a:r>
            <a:r>
              <a:rPr lang="th-TH" sz="3200" dirty="0">
                <a:latin typeface="AngsanaUPC" pitchFamily="18" charset="-34"/>
                <a:cs typeface="AngsanaUPC" pitchFamily="18" charset="-34"/>
              </a:rPr>
              <a:t>เพื่อให้คุณครู นักเรียน บุคลากรในโรงเรียน ได้เข้าใจความเป็นมาและจุดมุ่งหมายที่ถูกต้อง พร้อมกับปฏิบัติตนได้อย่างเหมาะสมกับประเพณีลอยกระทงที่มีคุณค่าของสังคมไทย</a:t>
            </a:r>
          </a:p>
        </p:txBody>
      </p:sp>
      <p:pic>
        <p:nvPicPr>
          <p:cNvPr id="29698" name="Picture 2" descr="http://www.banruk-nursery.com/images/column_1320992069/SDC10902_resiz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786190"/>
            <a:ext cx="3571940" cy="23812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700" name="Picture 4" descr="http://gallery.assumption.ac.th/upload/%E0%B9%81%E0%B8%9C%E0%B8%99%E0%B8%81%E0%B8%A1%E0%B8%B1%E0%B8%98%E0%B8%A2%E0%B8%A1/%E0%B8%9B%E0%B8%B5%E0%B8%81%E0%B8%B2%E0%B8%A3%E0%B8%A8%E0%B8%B6%E0%B8%81%E0%B8%A9%E0%B8%B2%202549/%E0%B8%A0%E0%B8%B2%E0%B8%84%E0%B9%80%E0%B8%A3%E0%B8%B5%E0%B8%A2%E0%B8%99%E0%B8%97%E0%B8%B5%E0%B9%88%202/03-11-49%E0%B8%87%E0%B8%B2%E0%B8%99%E0%B8%A5%E0%B8%AD%E0%B8%A2%E0%B8%81%E0%B8%A3%E0%B8%B0%E0%B8%97%E0%B8%87%E0%B9%82%E0%B8%A3%E0%B8%87%E0%B9%80%E0%B8%A3%E0%B8%B5%E0%B8%A2%E0%B8%99%E0%B8%AD%E0%B8%B1%E0%B8%AA%E0%B8%AA%E0%B8%B1%E0%B8%A1%E0%B8%8A%E0%B8%B1%E0%B8%8D%E0%B8%84%E0%B8%AD%E0%B8%99%E0%B9%81%E0%B8%A7%E0%B8%99%E0%B8%95%E0%B9%8C/DSC_45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4071942"/>
            <a:ext cx="3238568" cy="21479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702" name="Picture 6" descr="http://www.banruk-nursery.com/images/column_1226803962/DSCF1365_resiz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3071810"/>
            <a:ext cx="1905000" cy="24384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500042"/>
            <a:ext cx="621510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 smtClean="0">
                <a:latin typeface="AngsanaUPC" pitchFamily="18" charset="-34"/>
                <a:cs typeface="AngsanaUPC" pitchFamily="18" charset="-34"/>
              </a:rPr>
              <a:t>เพลงสวรรค์ชาวดิน</a:t>
            </a:r>
          </a:p>
          <a:p>
            <a:pPr marL="534988" indent="-534988">
              <a:buAutoNum type="arabicPeriod"/>
            </a:pP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น้ำ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ทิพย์รินหลั่ง สู่ฝั่งกาลิลี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เมื่อพระคริสต์ผู้ทรงใจดีมี ความรักเมตตา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เมื่อท่านสอนทุกตอนท่านยังย้ำว่า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ให้เรารักกรุณา ต่อชาวประชาทั่ว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แดน</a:t>
            </a:r>
          </a:p>
          <a:p>
            <a:pPr marL="534988" indent="-534988">
              <a:buAutoNum type="arabicPeriod"/>
            </a:pP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น้ำ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ทิพย์รินหลั่ง สู่ยังชาวประชา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เมื่อพระคริสต์ทวีปัง และปลามาเลี้ยงทุกคน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และบัดนี้ฉันมีอาหารสุขล้น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กินได้แม้นคนร่ำรวยและจน ช่วยพ้นภัย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พาล</a:t>
            </a:r>
          </a:p>
          <a:p>
            <a:pPr marL="534988" indent="-534988">
              <a:buAutoNum type="arabicPeriod"/>
            </a:pP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ความ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หิวใดก็คลายหายสิ้น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เมื่อได้ดื่มกินธารทิพย์จากแหล่งสวรรค์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พระวาจา พระกายาของจอมราชัน</a:t>
            </a:r>
            <a:br>
              <a:rPr lang="th-TH" dirty="0">
                <a:latin typeface="AngsanaUPC" pitchFamily="18" charset="-34"/>
                <a:cs typeface="AngsanaUPC" pitchFamily="18" charset="-34"/>
              </a:rPr>
            </a:br>
            <a:r>
              <a:rPr lang="th-TH" dirty="0">
                <a:latin typeface="AngsanaUPC" pitchFamily="18" charset="-34"/>
                <a:cs typeface="AngsanaUPC" pitchFamily="18" charset="-34"/>
              </a:rPr>
              <a:t>ประทานมาทุกทุกวัน นี่แหละสวรรค์ชาว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ดิน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768" y="6357958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hlinkClick r:id="rId2" action="ppaction://hlinkfile"/>
              </a:rPr>
              <a:t>สวรรค์ชาวดิน.</a:t>
            </a:r>
            <a:r>
              <a:rPr lang="en-US" sz="2000" dirty="0" smtClean="0">
                <a:hlinkClick r:id="rId2" action="ppaction://hlinkfile"/>
              </a:rPr>
              <a:t>mp3</a:t>
            </a:r>
            <a:endParaRPr lang="th-TH" sz="20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14282" y="214290"/>
            <a:ext cx="87154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latin typeface="AngsanaUPC" pitchFamily="18" charset="-34"/>
                <a:cs typeface="AngsanaUPC" pitchFamily="18" charset="-34"/>
              </a:rPr>
              <a:t>เพลงคืนแห่งแสงเทียน</a:t>
            </a:r>
          </a:p>
          <a:p>
            <a:endParaRPr lang="th-TH" dirty="0" smtClean="0">
              <a:latin typeface="AngsanaUPC" pitchFamily="18" charset="-34"/>
              <a:cs typeface="AngsanaUPC" pitchFamily="18" charset="-34"/>
            </a:endParaRPr>
          </a:p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คืนแห่งแสงเทียน สว่างส่องทางจิตใจ	แท่งเทียนมลาย เพื่อให้เปลวไฟลุกโชน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นำชีวิต ก้าวไปหนทางไกลโพ้น	อยากร้องตะโกน ให้โลกรู้ถึงแสงธรรมนำทาง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คืนแห่งแสงไฟ ไสวดังแสงทอง	ไล่ความมืดมัวหมอง ปรองดองให้เรารักกัน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ให้ชีวิตเป็นดังแสงเทียนเฉิดฉัน 	มาสร้างสัมพันธ์ </a:t>
            </a:r>
          </a:p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ให้เธอและฉัน เป็นแสงไฟ ส่องในโลกา </a:t>
            </a:r>
          </a:p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>ให้เธอและฉัน</a:t>
            </a:r>
            <a:r>
              <a:rPr lang="th-TH" dirty="0"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dirty="0" smtClean="0">
                <a:latin typeface="AngsanaUPC" pitchFamily="18" charset="-34"/>
                <a:cs typeface="AngsanaUPC" pitchFamily="18" charset="-34"/>
              </a:rPr>
              <a:t>เป็นแสงเทียน ส่องในโลกา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ให้เธอและฉันเป็นแสงไฟส่องในโลกา</a:t>
            </a:r>
          </a:p>
          <a:p>
            <a:r>
              <a:rPr lang="th-TH" dirty="0" smtClean="0">
                <a:latin typeface="AngsanaUPC" pitchFamily="18" charset="-34"/>
                <a:cs typeface="AngsanaUPC" pitchFamily="18" charset="-34"/>
              </a:rPr>
              <a:t/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( พูด ) รุ่งไสวใสสว่างกระจ่างแจ้ง 	รุ่งแสวง แสงสว่างกระจ่างฉันท์ 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รุ่งแสงทองของแสงเทียนวนเวียนกัน	รุ่งเฉิดฉันท์ กับแสงธรรมนำแสงเทียน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ต่อชีวิตจิตสดใสให้ก้าวหน้า		ต่อชีวาหาความดีมีคำเขียน</a:t>
            </a:r>
            <a:br>
              <a:rPr lang="th-TH" dirty="0" smtClean="0">
                <a:latin typeface="AngsanaUPC" pitchFamily="18" charset="-34"/>
                <a:cs typeface="AngsanaUPC" pitchFamily="18" charset="-34"/>
              </a:rPr>
            </a:br>
            <a:r>
              <a:rPr lang="th-TH" dirty="0" smtClean="0">
                <a:latin typeface="AngsanaUPC" pitchFamily="18" charset="-34"/>
                <a:cs typeface="AngsanaUPC" pitchFamily="18" charset="-34"/>
              </a:rPr>
              <a:t>ต่อความรักประจักษ์ใจให้พากเพียร	ต่อแท่งเทียนเปลี่ยนชีวิตจิตใจเอย</a:t>
            </a:r>
            <a:endParaRPr lang="th-TH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58082" y="6286520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 smtClean="0">
                <a:latin typeface="AngsanaUPC" pitchFamily="18" charset="-34"/>
                <a:cs typeface="AngsanaUPC" pitchFamily="18" charset="-34"/>
                <a:hlinkClick r:id="rId2" action="ppaction://hlinkfile"/>
              </a:rPr>
              <a:t>คืนแห่งแสงเทียน.</a:t>
            </a:r>
            <a:r>
              <a:rPr lang="en-US" sz="1600" dirty="0" smtClean="0">
                <a:latin typeface="AngsanaUPC" pitchFamily="18" charset="-34"/>
                <a:cs typeface="AngsanaUPC" pitchFamily="18" charset="-34"/>
                <a:hlinkClick r:id="rId2" action="ppaction://hlinkfile"/>
              </a:rPr>
              <a:t>mp4</a:t>
            </a:r>
            <a:endParaRPr lang="th-TH" sz="1600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428</TotalTime>
  <Words>1207</Words>
  <Application>Microsoft Office PowerPoint</Application>
  <PresentationFormat>นำเสนอทางหน้าจอ (4:3)</PresentationFormat>
  <Paragraphs>59</Paragraphs>
  <Slides>21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22" baseType="lpstr">
      <vt:lpstr>ชุดรูปแบบของ Office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</vt:vector>
  </TitlesOfParts>
  <Company>n0ak95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sombat</dc:creator>
  <cp:lastModifiedBy>sombat</cp:lastModifiedBy>
  <cp:revision>50</cp:revision>
  <dcterms:created xsi:type="dcterms:W3CDTF">2012-08-21T02:07:43Z</dcterms:created>
  <dcterms:modified xsi:type="dcterms:W3CDTF">2012-11-26T02:17:26Z</dcterms:modified>
</cp:coreProperties>
</file>