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s/slide169.xml" ContentType="application/vnd.openxmlformats-officedocument.presentationml.slide+xml"/>
  <Override PartName="/ppt/tableStyles.xml" ContentType="application/vnd.openxmlformats-officedocument.presentationml.tableStyles+xml"/>
  <Override PartName="/ppt/slides/slide129.xml" ContentType="application/vnd.openxmlformats-officedocument.presentationml.slide+xml"/>
  <Override PartName="/ppt/slides/slide147.xml" ContentType="application/vnd.openxmlformats-officedocument.presentationml.slide+xml"/>
  <Override PartName="/ppt/slides/slide158.xml" ContentType="application/vnd.openxmlformats-officedocument.presentationml.slide+xml"/>
  <Override PartName="/ppt/slides/slide176.xml" ContentType="application/vnd.openxmlformats-officedocument.presentationml.slide+xml"/>
  <Override PartName="/ppt/slides/slide99.xml" ContentType="application/vnd.openxmlformats-officedocument.presentationml.slide+xml"/>
  <Override PartName="/ppt/slides/slide118.xml" ContentType="application/vnd.openxmlformats-officedocument.presentationml.slide+xml"/>
  <Override PartName="/ppt/slides/slide136.xml" ContentType="application/vnd.openxmlformats-officedocument.presentationml.slide+xml"/>
  <Override PartName="/ppt/slides/slide165.xml" ContentType="application/vnd.openxmlformats-officedocument.presentationml.slide+xml"/>
  <Override PartName="/ppt/slides/slide183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slides/slide125.xml" ContentType="application/vnd.openxmlformats-officedocument.presentationml.slide+xml"/>
  <Override PartName="/ppt/slides/slide143.xml" ContentType="application/vnd.openxmlformats-officedocument.presentationml.slide+xml"/>
  <Override PartName="/ppt/slides/slide154.xml" ContentType="application/vnd.openxmlformats-officedocument.presentationml.slide+xml"/>
  <Override PartName="/ppt/slides/slide172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s/slide132.xml" ContentType="application/vnd.openxmlformats-officedocument.presentationml.slide+xml"/>
  <Override PartName="/ppt/slides/slide150.xml" ContentType="application/vnd.openxmlformats-officedocument.presentationml.slide+xml"/>
  <Override PartName="/ppt/slides/slide161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s/slide159.xml" ContentType="application/vnd.openxmlformats-officedocument.presentationml.slide+xml"/>
  <Override PartName="/ppt/slides/slide119.xml" ContentType="application/vnd.openxmlformats-officedocument.presentationml.slide+xml"/>
  <Override PartName="/ppt/slides/slide148.xml" ContentType="application/vnd.openxmlformats-officedocument.presentationml.slide+xml"/>
  <Override PartName="/ppt/slides/slide166.xml" ContentType="application/vnd.openxmlformats-officedocument.presentationml.slide+xml"/>
  <Override PartName="/ppt/slides/slide177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108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slides/slide155.xml" ContentType="application/vnd.openxmlformats-officedocument.presentationml.slide+xml"/>
  <Override PartName="/ppt/slides/slide173.xml" ContentType="application/vnd.openxmlformats-officedocument.presentationml.slide+xml"/>
  <Override PartName="/ppt/slides/slide184.xml" ContentType="application/vnd.openxmlformats-officedocument.presentationml.slide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s/slide96.xml" ContentType="application/vnd.openxmlformats-officedocument.presentationml.slide+xml"/>
  <Override PartName="/ppt/slides/slide115.xml" ContentType="application/vnd.openxmlformats-officedocument.presentationml.slide+xml"/>
  <Override PartName="/ppt/slides/slide144.xml" ContentType="application/vnd.openxmlformats-officedocument.presentationml.slide+xml"/>
  <Override PartName="/ppt/slides/slide162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s/slide151.xml" ContentType="application/vnd.openxmlformats-officedocument.presentationml.slide+xml"/>
  <Override PartName="/ppt/slides/slide180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s/slide140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s/slide149.xml" ContentType="application/vnd.openxmlformats-officedocument.presentationml.slide+xml"/>
  <Override PartName="/ppt/slides/slide178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38.xml" ContentType="application/vnd.openxmlformats-officedocument.presentationml.slide+xml"/>
  <Override PartName="/ppt/slides/slide167.xml" ContentType="application/vnd.openxmlformats-officedocument.presentationml.slide+xml"/>
  <Override PartName="/ppt/slides/slide185.xml" ContentType="application/vnd.openxmlformats-officedocument.presentationml.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127.xml" ContentType="application/vnd.openxmlformats-officedocument.presentationml.slide+xml"/>
  <Override PartName="/ppt/slides/slide145.xml" ContentType="application/vnd.openxmlformats-officedocument.presentationml.slide+xml"/>
  <Override PartName="/ppt/slides/slide156.xml" ContentType="application/vnd.openxmlformats-officedocument.presentationml.slide+xml"/>
  <Override PartName="/ppt/slides/slide174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s/slide134.xml" ContentType="application/vnd.openxmlformats-officedocument.presentationml.slide+xml"/>
  <Override PartName="/ppt/slides/slide163.xml" ContentType="application/vnd.openxmlformats-officedocument.presentationml.slide+xml"/>
  <Override PartName="/ppt/slides/slide181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slides/slide141.xml" ContentType="application/vnd.openxmlformats-officedocument.presentationml.slide+xml"/>
  <Override PartName="/ppt/slides/slide152.xml" ContentType="application/vnd.openxmlformats-officedocument.presentationml.slide+xml"/>
  <Override PartName="/ppt/slides/slide170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130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0.xml" ContentType="application/vnd.openxmlformats-officedocument.presentationml.slide+xml"/>
  <Override PartName="/ppt/slides/slide168.xml" ContentType="application/vnd.openxmlformats-officedocument.presentationml.slide+xml"/>
  <Override PartName="/ppt/slides/slide179.xml" ContentType="application/vnd.openxmlformats-officedocument.presentationml.slide+xml"/>
  <Override PartName="/ppt/slides/slide139.xml" ContentType="application/vnd.openxmlformats-officedocument.presentationml.slide+xml"/>
  <Override PartName="/ppt/slides/slide157.xml" ContentType="application/vnd.openxmlformats-officedocument.presentationml.slide+xml"/>
  <Override PartName="/ppt/slides/slide186.xml" ContentType="application/vnd.openxmlformats-officedocument.presentationml.slide+xml"/>
  <Override PartName="/ppt/slides/slide98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146.xml" ContentType="application/vnd.openxmlformats-officedocument.presentationml.slide+xml"/>
  <Override PartName="/ppt/slides/slide164.xml" ContentType="application/vnd.openxmlformats-officedocument.presentationml.slide+xml"/>
  <Override PartName="/ppt/slides/slide175.xml" ContentType="application/vnd.openxmlformats-officedocument.presentationml.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153.xml" ContentType="application/vnd.openxmlformats-officedocument.presentationml.slide+xml"/>
  <Override PartName="/ppt/slides/slide171.xml" ContentType="application/vnd.openxmlformats-officedocument.presentationml.slide+xml"/>
  <Override PartName="/ppt/slides/slide182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s/slide160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78" r:id="rId2"/>
    <p:sldId id="364" r:id="rId3"/>
    <p:sldId id="269" r:id="rId4"/>
    <p:sldId id="389" r:id="rId5"/>
    <p:sldId id="257" r:id="rId6"/>
    <p:sldId id="258" r:id="rId7"/>
    <p:sldId id="365" r:id="rId8"/>
    <p:sldId id="366" r:id="rId9"/>
    <p:sldId id="260" r:id="rId10"/>
    <p:sldId id="261" r:id="rId11"/>
    <p:sldId id="454" r:id="rId12"/>
    <p:sldId id="262" r:id="rId13"/>
    <p:sldId id="455" r:id="rId14"/>
    <p:sldId id="263" r:id="rId15"/>
    <p:sldId id="267" r:id="rId16"/>
    <p:sldId id="266" r:id="rId17"/>
    <p:sldId id="367" r:id="rId18"/>
    <p:sldId id="265" r:id="rId19"/>
    <p:sldId id="368" r:id="rId20"/>
    <p:sldId id="268" r:id="rId21"/>
    <p:sldId id="369" r:id="rId22"/>
    <p:sldId id="270" r:id="rId23"/>
    <p:sldId id="379" r:id="rId24"/>
    <p:sldId id="264" r:id="rId25"/>
    <p:sldId id="370" r:id="rId26"/>
    <p:sldId id="272" r:id="rId27"/>
    <p:sldId id="380" r:id="rId28"/>
    <p:sldId id="315" r:id="rId29"/>
    <p:sldId id="273" r:id="rId30"/>
    <p:sldId id="381" r:id="rId31"/>
    <p:sldId id="371" r:id="rId32"/>
    <p:sldId id="275" r:id="rId33"/>
    <p:sldId id="382" r:id="rId34"/>
    <p:sldId id="274" r:id="rId35"/>
    <p:sldId id="385" r:id="rId36"/>
    <p:sldId id="372" r:id="rId37"/>
    <p:sldId id="276" r:id="rId38"/>
    <p:sldId id="373" r:id="rId39"/>
    <p:sldId id="277" r:id="rId40"/>
    <p:sldId id="374" r:id="rId41"/>
    <p:sldId id="278" r:id="rId42"/>
    <p:sldId id="375" r:id="rId43"/>
    <p:sldId id="279" r:id="rId44"/>
    <p:sldId id="376" r:id="rId45"/>
    <p:sldId id="280" r:id="rId46"/>
    <p:sldId id="377" r:id="rId47"/>
    <p:sldId id="281" r:id="rId48"/>
    <p:sldId id="383" r:id="rId49"/>
    <p:sldId id="282" r:id="rId50"/>
    <p:sldId id="384" r:id="rId51"/>
    <p:sldId id="283" r:id="rId52"/>
    <p:sldId id="284" r:id="rId53"/>
    <p:sldId id="386" r:id="rId54"/>
    <p:sldId id="285" r:id="rId55"/>
    <p:sldId id="286" r:id="rId56"/>
    <p:sldId id="387" r:id="rId57"/>
    <p:sldId id="287" r:id="rId58"/>
    <p:sldId id="288" r:id="rId59"/>
    <p:sldId id="289" r:id="rId60"/>
    <p:sldId id="388" r:id="rId61"/>
    <p:sldId id="291" r:id="rId62"/>
    <p:sldId id="390" r:id="rId63"/>
    <p:sldId id="292" r:id="rId64"/>
    <p:sldId id="391" r:id="rId65"/>
    <p:sldId id="293" r:id="rId66"/>
    <p:sldId id="294" r:id="rId67"/>
    <p:sldId id="295" r:id="rId68"/>
    <p:sldId id="456" r:id="rId69"/>
    <p:sldId id="392" r:id="rId70"/>
    <p:sldId id="296" r:id="rId71"/>
    <p:sldId id="297" r:id="rId72"/>
    <p:sldId id="393" r:id="rId73"/>
    <p:sldId id="298" r:id="rId74"/>
    <p:sldId id="299" r:id="rId75"/>
    <p:sldId id="300" r:id="rId76"/>
    <p:sldId id="394" r:id="rId77"/>
    <p:sldId id="301" r:id="rId78"/>
    <p:sldId id="396" r:id="rId79"/>
    <p:sldId id="302" r:id="rId80"/>
    <p:sldId id="303" r:id="rId81"/>
    <p:sldId id="397" r:id="rId82"/>
    <p:sldId id="304" r:id="rId83"/>
    <p:sldId id="398" r:id="rId84"/>
    <p:sldId id="305" r:id="rId85"/>
    <p:sldId id="399" r:id="rId86"/>
    <p:sldId id="306" r:id="rId87"/>
    <p:sldId id="400" r:id="rId88"/>
    <p:sldId id="307" r:id="rId89"/>
    <p:sldId id="401" r:id="rId90"/>
    <p:sldId id="308" r:id="rId91"/>
    <p:sldId id="309" r:id="rId92"/>
    <p:sldId id="404" r:id="rId93"/>
    <p:sldId id="402" r:id="rId94"/>
    <p:sldId id="310" r:id="rId95"/>
    <p:sldId id="403" r:id="rId96"/>
    <p:sldId id="311" r:id="rId97"/>
    <p:sldId id="405" r:id="rId98"/>
    <p:sldId id="312" r:id="rId99"/>
    <p:sldId id="406" r:id="rId100"/>
    <p:sldId id="317" r:id="rId101"/>
    <p:sldId id="314" r:id="rId102"/>
    <p:sldId id="461" r:id="rId103"/>
    <p:sldId id="413" r:id="rId104"/>
    <p:sldId id="407" r:id="rId105"/>
    <p:sldId id="318" r:id="rId106"/>
    <p:sldId id="408" r:id="rId107"/>
    <p:sldId id="319" r:id="rId108"/>
    <p:sldId id="409" r:id="rId109"/>
    <p:sldId id="320" r:id="rId110"/>
    <p:sldId id="411" r:id="rId111"/>
    <p:sldId id="321" r:id="rId112"/>
    <p:sldId id="322" r:id="rId113"/>
    <p:sldId id="412" r:id="rId114"/>
    <p:sldId id="323" r:id="rId115"/>
    <p:sldId id="414" r:id="rId116"/>
    <p:sldId id="325" r:id="rId117"/>
    <p:sldId id="415" r:id="rId118"/>
    <p:sldId id="326" r:id="rId119"/>
    <p:sldId id="416" r:id="rId120"/>
    <p:sldId id="327" r:id="rId121"/>
    <p:sldId id="328" r:id="rId122"/>
    <p:sldId id="417" r:id="rId123"/>
    <p:sldId id="329" r:id="rId124"/>
    <p:sldId id="330" r:id="rId125"/>
    <p:sldId id="418" r:id="rId126"/>
    <p:sldId id="332" r:id="rId127"/>
    <p:sldId id="419" r:id="rId128"/>
    <p:sldId id="331" r:id="rId129"/>
    <p:sldId id="420" r:id="rId130"/>
    <p:sldId id="333" r:id="rId131"/>
    <p:sldId id="334" r:id="rId132"/>
    <p:sldId id="335" r:id="rId133"/>
    <p:sldId id="421" r:id="rId134"/>
    <p:sldId id="336" r:id="rId135"/>
    <p:sldId id="422" r:id="rId136"/>
    <p:sldId id="337" r:id="rId137"/>
    <p:sldId id="423" r:id="rId138"/>
    <p:sldId id="338" r:id="rId139"/>
    <p:sldId id="426" r:id="rId140"/>
    <p:sldId id="339" r:id="rId141"/>
    <p:sldId id="427" r:id="rId142"/>
    <p:sldId id="340" r:id="rId143"/>
    <p:sldId id="428" r:id="rId144"/>
    <p:sldId id="341" r:id="rId145"/>
    <p:sldId id="429" r:id="rId146"/>
    <p:sldId id="342" r:id="rId147"/>
    <p:sldId id="457" r:id="rId148"/>
    <p:sldId id="430" r:id="rId149"/>
    <p:sldId id="343" r:id="rId150"/>
    <p:sldId id="432" r:id="rId151"/>
    <p:sldId id="344" r:id="rId152"/>
    <p:sldId id="345" r:id="rId153"/>
    <p:sldId id="433" r:id="rId154"/>
    <p:sldId id="346" r:id="rId155"/>
    <p:sldId id="434" r:id="rId156"/>
    <p:sldId id="347" r:id="rId157"/>
    <p:sldId id="435" r:id="rId158"/>
    <p:sldId id="437" r:id="rId159"/>
    <p:sldId id="349" r:id="rId160"/>
    <p:sldId id="438" r:id="rId161"/>
    <p:sldId id="350" r:id="rId162"/>
    <p:sldId id="439" r:id="rId163"/>
    <p:sldId id="351" r:id="rId164"/>
    <p:sldId id="440" r:id="rId165"/>
    <p:sldId id="352" r:id="rId166"/>
    <p:sldId id="441" r:id="rId167"/>
    <p:sldId id="353" r:id="rId168"/>
    <p:sldId id="459" r:id="rId169"/>
    <p:sldId id="354" r:id="rId170"/>
    <p:sldId id="444" r:id="rId171"/>
    <p:sldId id="355" r:id="rId172"/>
    <p:sldId id="356" r:id="rId173"/>
    <p:sldId id="460" r:id="rId174"/>
    <p:sldId id="446" r:id="rId175"/>
    <p:sldId id="357" r:id="rId176"/>
    <p:sldId id="445" r:id="rId177"/>
    <p:sldId id="358" r:id="rId178"/>
    <p:sldId id="447" r:id="rId179"/>
    <p:sldId id="359" r:id="rId180"/>
    <p:sldId id="448" r:id="rId181"/>
    <p:sldId id="360" r:id="rId182"/>
    <p:sldId id="449" r:id="rId183"/>
    <p:sldId id="361" r:id="rId184"/>
    <p:sldId id="450" r:id="rId185"/>
    <p:sldId id="362" r:id="rId186"/>
    <p:sldId id="363" r:id="rId187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21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54" Type="http://schemas.openxmlformats.org/officeDocument/2006/relationships/slide" Target="slides/slide153.xml"/><Relationship Id="rId159" Type="http://schemas.openxmlformats.org/officeDocument/2006/relationships/slide" Target="slides/slide158.xml"/><Relationship Id="rId175" Type="http://schemas.openxmlformats.org/officeDocument/2006/relationships/slide" Target="slides/slide174.xml"/><Relationship Id="rId170" Type="http://schemas.openxmlformats.org/officeDocument/2006/relationships/slide" Target="slides/slide169.xml"/><Relationship Id="rId191" Type="http://schemas.openxmlformats.org/officeDocument/2006/relationships/tableStyles" Target="tableStyle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65" Type="http://schemas.openxmlformats.org/officeDocument/2006/relationships/slide" Target="slides/slide164.xml"/><Relationship Id="rId181" Type="http://schemas.openxmlformats.org/officeDocument/2006/relationships/slide" Target="slides/slide180.xml"/><Relationship Id="rId186" Type="http://schemas.openxmlformats.org/officeDocument/2006/relationships/slide" Target="slides/slide185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71" Type="http://schemas.openxmlformats.org/officeDocument/2006/relationships/slide" Target="slides/slide170.xml"/><Relationship Id="rId176" Type="http://schemas.openxmlformats.org/officeDocument/2006/relationships/slide" Target="slides/slide175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slide" Target="slides/slide165.xml"/><Relationship Id="rId182" Type="http://schemas.openxmlformats.org/officeDocument/2006/relationships/slide" Target="slides/slide181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72" Type="http://schemas.openxmlformats.org/officeDocument/2006/relationships/slide" Target="slides/slide17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viewProps" Target="view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0" Type="http://schemas.openxmlformats.org/officeDocument/2006/relationships/theme" Target="theme/theme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5C674-C3DA-4177-9C7D-4A987C6FACA9}" type="datetimeFigureOut">
              <a:rPr lang="th-TH" smtClean="0"/>
              <a:pPr/>
              <a:t>01/07/59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EB16-8593-401A-BCF8-C661990511B9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5C674-C3DA-4177-9C7D-4A987C6FACA9}" type="datetimeFigureOut">
              <a:rPr lang="th-TH" smtClean="0"/>
              <a:pPr/>
              <a:t>01/07/59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EB16-8593-401A-BCF8-C661990511B9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5C674-C3DA-4177-9C7D-4A987C6FACA9}" type="datetimeFigureOut">
              <a:rPr lang="th-TH" smtClean="0"/>
              <a:pPr/>
              <a:t>01/07/59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EB16-8593-401A-BCF8-C661990511B9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5C674-C3DA-4177-9C7D-4A987C6FACA9}" type="datetimeFigureOut">
              <a:rPr lang="th-TH" smtClean="0"/>
              <a:pPr/>
              <a:t>01/07/59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EB16-8593-401A-BCF8-C661990511B9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5C674-C3DA-4177-9C7D-4A987C6FACA9}" type="datetimeFigureOut">
              <a:rPr lang="th-TH" smtClean="0"/>
              <a:pPr/>
              <a:t>01/07/59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EB16-8593-401A-BCF8-C661990511B9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5C674-C3DA-4177-9C7D-4A987C6FACA9}" type="datetimeFigureOut">
              <a:rPr lang="th-TH" smtClean="0"/>
              <a:pPr/>
              <a:t>01/07/59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EB16-8593-401A-BCF8-C661990511B9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5C674-C3DA-4177-9C7D-4A987C6FACA9}" type="datetimeFigureOut">
              <a:rPr lang="th-TH" smtClean="0"/>
              <a:pPr/>
              <a:t>01/07/59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EB16-8593-401A-BCF8-C661990511B9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5C674-C3DA-4177-9C7D-4A987C6FACA9}" type="datetimeFigureOut">
              <a:rPr lang="th-TH" smtClean="0"/>
              <a:pPr/>
              <a:t>01/07/59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EB16-8593-401A-BCF8-C661990511B9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5C674-C3DA-4177-9C7D-4A987C6FACA9}" type="datetimeFigureOut">
              <a:rPr lang="th-TH" smtClean="0"/>
              <a:pPr/>
              <a:t>01/07/59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EB16-8593-401A-BCF8-C661990511B9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5C674-C3DA-4177-9C7D-4A987C6FACA9}" type="datetimeFigureOut">
              <a:rPr lang="th-TH" smtClean="0"/>
              <a:pPr/>
              <a:t>01/07/59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EB16-8593-401A-BCF8-C661990511B9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5C674-C3DA-4177-9C7D-4A987C6FACA9}" type="datetimeFigureOut">
              <a:rPr lang="th-TH" smtClean="0"/>
              <a:pPr/>
              <a:t>01/07/59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EB16-8593-401A-BCF8-C661990511B9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5C674-C3DA-4177-9C7D-4A987C6FACA9}" type="datetimeFigureOut">
              <a:rPr lang="th-TH" smtClean="0"/>
              <a:pPr/>
              <a:t>01/07/59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55EB16-8593-401A-BCF8-C661990511B9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ilto:ccbkk@catholic.or.th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int.search.tb.ask.com/search/GGmain.jhtml?pn=1&amp;cb=AYY&amp;pg=GGmain&amp;p2=%5eAYY%5exdm007%5eYYA%5eth&amp;n=7829e3c6&amp;qid=43d0d4ddfb1f4df6943429f8918a6c15&amp;ss=sub&amp;st=hp&amp;ptb=79E6071F-0EDB-48C1-8C28-2ECAE896F8C9&amp;si=CN2gzcT6osoCFcShaAodmHEJSQ&amp;searchfor=Athanasius+of+Alexandria&amp;tpr=jre10&amp;ots=1462963853358&amp;ots=1462963860412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9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 smtClean="0"/>
              <a:t>เพลงสดุดีแห่งความเมตตา</a:t>
            </a:r>
            <a:br>
              <a:rPr lang="th-TH" b="1" dirty="0" smtClean="0"/>
            </a:br>
            <a:r>
              <a:rPr lang="th-TH" b="1" dirty="0" smtClean="0"/>
              <a:t> (</a:t>
            </a:r>
            <a:r>
              <a:rPr lang="en-US" b="1" dirty="0" smtClean="0"/>
              <a:t>The</a:t>
            </a:r>
            <a:r>
              <a:rPr lang="th-TH" b="1" dirty="0" smtClean="0"/>
              <a:t> </a:t>
            </a:r>
            <a:r>
              <a:rPr lang="en-US" b="1" dirty="0" smtClean="0"/>
              <a:t>Psalms   of</a:t>
            </a:r>
            <a:r>
              <a:rPr lang="th-TH" b="1" dirty="0" smtClean="0"/>
              <a:t> </a:t>
            </a:r>
            <a:r>
              <a:rPr lang="en-US" b="1" dirty="0" smtClean="0"/>
              <a:t> </a:t>
            </a:r>
            <a:r>
              <a:rPr lang="th-TH" b="1" dirty="0" smtClean="0"/>
              <a:t> </a:t>
            </a:r>
            <a:r>
              <a:rPr lang="en-US" b="1" dirty="0" smtClean="0"/>
              <a:t>Mercy</a:t>
            </a:r>
            <a:r>
              <a:rPr lang="th-TH" b="1" dirty="0" smtClean="0"/>
              <a:t>)</a:t>
            </a:r>
            <a:endParaRPr lang="th-TH" dirty="0"/>
          </a:p>
        </p:txBody>
      </p:sp>
      <p:pic>
        <p:nvPicPr>
          <p:cNvPr id="4" name="Content Placeholder 3" descr="dance with tamborin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28992" y="1857364"/>
            <a:ext cx="2767024" cy="4091913"/>
          </a:xfr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2000264"/>
          </a:xfrm>
        </p:spPr>
        <p:txBody>
          <a:bodyPr>
            <a:normAutofit fontScale="90000"/>
          </a:bodyPr>
          <a:lstStyle/>
          <a:p>
            <a:r>
              <a:rPr lang="th-TH" sz="4000" b="1" dirty="0" smtClean="0"/>
              <a:t/>
            </a:r>
            <a:br>
              <a:rPr lang="th-TH" sz="4000" b="1" dirty="0" smtClean="0"/>
            </a:br>
            <a:r>
              <a:rPr lang="th-TH" sz="4000" b="1" dirty="0" smtClean="0"/>
              <a:t/>
            </a:r>
            <a:br>
              <a:rPr lang="th-TH" sz="4000" b="1" dirty="0" smtClean="0"/>
            </a:br>
            <a:r>
              <a:rPr lang="th-TH" sz="4000" b="1" dirty="0" smtClean="0"/>
              <a:t/>
            </a:r>
            <a:br>
              <a:rPr lang="th-TH" sz="4000" b="1" dirty="0" smtClean="0"/>
            </a:br>
            <a:r>
              <a:rPr lang="th-TH" sz="4000" b="1" dirty="0" smtClean="0"/>
              <a:t>สมเด็จพระสันตะปาปาฟรานซิสทรงเห็นชอบกับหนังสือชุดนี้</a:t>
            </a:r>
            <a:br>
              <a:rPr lang="th-TH" sz="4000" b="1" dirty="0" smtClean="0"/>
            </a:br>
            <a:r>
              <a:rPr lang="th-TH" sz="3600" b="1" dirty="0" smtClean="0"/>
              <a:t>จัดพิมพ์โดยสมณสภาเพื่อส่งเสริมการประกาศพระวรสารครั้งใหม่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th-TH" sz="3600" dirty="0" smtClean="0"/>
              <a:t>แผนกการพิมพ์ </a:t>
            </a:r>
            <a:r>
              <a:rPr lang="en-US" sz="3100" dirty="0" smtClean="0"/>
              <a:t>Our Sunday  </a:t>
            </a:r>
            <a:r>
              <a:rPr lang="th-TH" sz="3100" dirty="0" smtClean="0"/>
              <a:t> </a:t>
            </a:r>
            <a:r>
              <a:rPr lang="en-US" sz="3100" dirty="0" smtClean="0"/>
              <a:t>Visitor Publishing   Division</a:t>
            </a:r>
            <a:r>
              <a:rPr lang="en-US" sz="3600" dirty="0" smtClean="0"/>
              <a:t>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th-TH" b="1" dirty="0" smtClean="0"/>
              <a:t/>
            </a:r>
            <a:br>
              <a:rPr lang="th-TH" b="1" dirty="0" smtClean="0"/>
            </a:br>
            <a:endParaRPr lang="th-TH" dirty="0"/>
          </a:p>
        </p:txBody>
      </p:sp>
      <p:pic>
        <p:nvPicPr>
          <p:cNvPr id="8" name="Content Placeholder 7" descr="David sing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28992" y="2928934"/>
            <a:ext cx="2397473" cy="3350612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68412"/>
          </a:xfrm>
        </p:spPr>
        <p:txBody>
          <a:bodyPr>
            <a:normAutofit fontScale="90000"/>
          </a:bodyPr>
          <a:lstStyle/>
          <a:p>
            <a:r>
              <a:rPr lang="th-TH" b="1" dirty="0" smtClean="0"/>
              <a:t/>
            </a:r>
            <a:br>
              <a:rPr lang="th-TH" b="1" dirty="0" smtClean="0"/>
            </a:br>
            <a:r>
              <a:rPr lang="th-TH" b="1" dirty="0" smtClean="0"/>
              <a:t>จัดแปลหนังสือและจัดทำพาวเวอร์พอยท์</a:t>
            </a:r>
            <a:br>
              <a:rPr lang="th-TH" b="1" dirty="0" smtClean="0"/>
            </a:br>
            <a:r>
              <a:rPr lang="th-TH" b="1" dirty="0" smtClean="0"/>
              <a:t>โดยแผนกคริสตศาสนธรรมกรุงเทพ (พรศิริ เจริญฉันทวิทย์</a:t>
            </a:r>
            <a:br>
              <a:rPr lang="th-TH" b="1" dirty="0" smtClean="0"/>
            </a:b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4554551"/>
          </a:xfrm>
        </p:spPr>
        <p:txBody>
          <a:bodyPr>
            <a:normAutofit lnSpcReduction="10000"/>
          </a:bodyPr>
          <a:lstStyle/>
          <a:p>
            <a:r>
              <a:rPr lang="th-TH" b="1" dirty="0" smtClean="0"/>
              <a:t>แผนกคริสตศาสนธรรมกรุงเทพ</a:t>
            </a:r>
          </a:p>
          <a:p>
            <a:r>
              <a:rPr lang="th-TH" dirty="0" smtClean="0"/>
              <a:t>57 เจริญกรุง 40  แขวงสุริยวงศ์ เขตบางรัก กรุงเทพฯ 10500</a:t>
            </a:r>
          </a:p>
          <a:p>
            <a:r>
              <a:rPr lang="en-US" dirty="0" smtClean="0"/>
              <a:t>Email: </a:t>
            </a:r>
            <a:r>
              <a:rPr lang="en-US" dirty="0" smtClean="0">
                <a:hlinkClick r:id="rId2"/>
              </a:rPr>
              <a:t>ccbkk@catholic.or.th</a:t>
            </a:r>
            <a:endParaRPr lang="en-US" dirty="0" smtClean="0"/>
          </a:p>
          <a:p>
            <a:r>
              <a:rPr lang="en-US" dirty="0" smtClean="0"/>
              <a:t>www.kamsonbkk.com</a:t>
            </a:r>
            <a:endParaRPr lang="th-TH" dirty="0"/>
          </a:p>
          <a:p>
            <a:r>
              <a:rPr lang="th-TH" dirty="0" smtClean="0"/>
              <a:t>โทร 02-2330338   โทรสาร 02-2375276</a:t>
            </a:r>
          </a:p>
          <a:p>
            <a:r>
              <a:rPr lang="th-TH" dirty="0" smtClean="0"/>
              <a:t>สมาชิกชมรมครูคำสอน (อายุ 2 ปี) ส่วนลด ร้อยละ 15</a:t>
            </a:r>
          </a:p>
          <a:p>
            <a:r>
              <a:rPr lang="th-TH" dirty="0" smtClean="0"/>
              <a:t>ประชาสัมพันธ์ หนังสือฉลองปีศักดิ์สิทธิ์แห่งเมตตาธรรม 4 เล่มที่พิมพ์แล้ว กิจเมตตา/ปิตาจารย์/เรื่องอุปมา/ศีลอภัยบาป เล่มละ 60  บาท </a:t>
            </a:r>
            <a:endParaRPr lang="th-TH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11354"/>
          </a:xfrm>
        </p:spPr>
        <p:txBody>
          <a:bodyPr>
            <a:normAutofit fontScale="90000"/>
          </a:bodyPr>
          <a:lstStyle/>
          <a:p>
            <a:r>
              <a:rPr lang="th-TH" sz="3600" b="1" dirty="0" smtClean="0"/>
              <a:t>ผู้ประพันธ์บทเพลงสดุดี</a:t>
            </a:r>
            <a:r>
              <a:rPr lang="th-TH" sz="3600" dirty="0" smtClean="0"/>
              <a:t>-กษัตริย์ดาวิด บท 73 บท/โมเสส  (บท 90)/</a:t>
            </a:r>
            <a:br>
              <a:rPr lang="th-TH" sz="3600" dirty="0" smtClean="0"/>
            </a:br>
            <a:r>
              <a:rPr lang="th-TH" sz="3600" dirty="0" smtClean="0"/>
              <a:t>อาซัฟ -12 บท/ลูกหลานของโกราห์ -10 บท/กษัตริย์โซโลมอน -127</a:t>
            </a:r>
            <a:br>
              <a:rPr lang="th-TH" sz="3600" dirty="0" smtClean="0"/>
            </a:br>
            <a:r>
              <a:rPr lang="th-TH" sz="3600" dirty="0" smtClean="0"/>
              <a:t>เฮมานแห่งเอซราไฮท์  -88/เอธานแห่งเอซราไฮท์ -89/ </a:t>
            </a:r>
            <a:br>
              <a:rPr lang="th-TH" sz="3600" dirty="0" smtClean="0"/>
            </a:br>
            <a:r>
              <a:rPr lang="th-TH" sz="3600" dirty="0" smtClean="0"/>
              <a:t>“เด็กกำพร้า” -126 และ 137</a:t>
            </a:r>
            <a:endParaRPr lang="th-TH" sz="3600" dirty="0"/>
          </a:p>
        </p:txBody>
      </p:sp>
      <p:pic>
        <p:nvPicPr>
          <p:cNvPr id="6" name="Content Placeholder 5" descr="authorship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0231" y="2505269"/>
            <a:ext cx="5143537" cy="3852688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 smtClean="0"/>
              <a:t>สารบาญ</a:t>
            </a:r>
            <a:r>
              <a:rPr lang="en-US" dirty="0" smtClean="0"/>
              <a:t/>
            </a:r>
            <a:br>
              <a:rPr lang="en-US" dirty="0" smtClean="0"/>
            </a:b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714908"/>
          </a:xfrm>
        </p:spPr>
        <p:txBody>
          <a:bodyPr>
            <a:normAutofit/>
          </a:bodyPr>
          <a:lstStyle/>
          <a:p>
            <a:r>
              <a:rPr lang="th-TH" sz="4000" b="1" dirty="0" smtClean="0"/>
              <a:t>อารัมภบท</a:t>
            </a:r>
            <a:r>
              <a:rPr lang="th-TH" sz="4000" dirty="0"/>
              <a:t>	</a:t>
            </a:r>
            <a:r>
              <a:rPr lang="th-TH" sz="4000" dirty="0" smtClean="0"/>
              <a:t>			</a:t>
            </a:r>
            <a:r>
              <a:rPr lang="th-TH" sz="4000" b="1" dirty="0" smtClean="0"/>
              <a:t>บท</a:t>
            </a:r>
            <a:r>
              <a:rPr lang="th-TH" sz="4000" b="1" dirty="0"/>
              <a:t>นำ</a:t>
            </a:r>
            <a:endParaRPr lang="en-US" sz="4000" dirty="0"/>
          </a:p>
          <a:p>
            <a:r>
              <a:rPr lang="th-TH" b="1" dirty="0"/>
              <a:t>เพลงสดุดีแห่งพระเมตตา </a:t>
            </a:r>
            <a:r>
              <a:rPr lang="th-TH" sz="4000" b="1" dirty="0"/>
              <a:t>10 </a:t>
            </a:r>
            <a:r>
              <a:rPr lang="th-TH" sz="4000" b="1" dirty="0" smtClean="0"/>
              <a:t>บท/</a:t>
            </a:r>
            <a:r>
              <a:rPr lang="th-TH" sz="4000" dirty="0" smtClean="0"/>
              <a:t>  </a:t>
            </a:r>
            <a:r>
              <a:rPr lang="th-TH" sz="4000" b="1" dirty="0" smtClean="0"/>
              <a:t>เพลง</a:t>
            </a:r>
            <a:r>
              <a:rPr lang="th-TH" sz="4000" b="1" dirty="0"/>
              <a:t>สดุดีที่ 25</a:t>
            </a:r>
            <a:endParaRPr lang="en-US" sz="4000" dirty="0"/>
          </a:p>
          <a:p>
            <a:r>
              <a:rPr lang="th-TH" sz="4000" b="1" dirty="0"/>
              <a:t>เพลงสดุดีที่ </a:t>
            </a:r>
            <a:r>
              <a:rPr lang="th-TH" sz="4000" b="1" dirty="0" smtClean="0"/>
              <a:t>41</a:t>
            </a:r>
            <a:r>
              <a:rPr lang="th-TH" sz="4000" dirty="0"/>
              <a:t> </a:t>
            </a:r>
            <a:r>
              <a:rPr lang="th-TH" sz="4000" dirty="0" smtClean="0"/>
              <a:t>             </a:t>
            </a:r>
            <a:r>
              <a:rPr lang="th-TH" sz="4000" b="1" dirty="0" smtClean="0"/>
              <a:t>เพลง</a:t>
            </a:r>
            <a:r>
              <a:rPr lang="th-TH" sz="4000" b="1" dirty="0"/>
              <a:t>สดุดีที่ 42 และสดุดี 43</a:t>
            </a:r>
            <a:endParaRPr lang="en-US" sz="4000" dirty="0"/>
          </a:p>
          <a:p>
            <a:r>
              <a:rPr lang="th-TH" sz="4000" b="1" dirty="0"/>
              <a:t>เพลงสดุดีที่ </a:t>
            </a:r>
            <a:r>
              <a:rPr lang="th-TH" sz="4000" b="1" dirty="0" smtClean="0"/>
              <a:t>51</a:t>
            </a:r>
            <a:r>
              <a:rPr lang="th-TH" sz="4000" dirty="0"/>
              <a:t> </a:t>
            </a:r>
            <a:r>
              <a:rPr lang="th-TH" sz="4000" dirty="0" smtClean="0"/>
              <a:t>                   </a:t>
            </a:r>
            <a:r>
              <a:rPr lang="th-TH" sz="4000" b="1" dirty="0" smtClean="0"/>
              <a:t>เพลง</a:t>
            </a:r>
            <a:r>
              <a:rPr lang="th-TH" sz="4000" b="1" dirty="0"/>
              <a:t>สดุดีที่ 57</a:t>
            </a:r>
            <a:endParaRPr lang="en-US" sz="4000" dirty="0"/>
          </a:p>
          <a:p>
            <a:r>
              <a:rPr lang="th-TH" sz="4000" b="1" dirty="0"/>
              <a:t>เพลงสดุดีที่ </a:t>
            </a:r>
            <a:r>
              <a:rPr lang="th-TH" sz="4000" b="1" dirty="0" smtClean="0"/>
              <a:t>92</a:t>
            </a:r>
            <a:r>
              <a:rPr lang="th-TH" sz="4000" dirty="0"/>
              <a:t> </a:t>
            </a:r>
            <a:r>
              <a:rPr lang="th-TH" sz="4000" dirty="0" smtClean="0"/>
              <a:t>                    </a:t>
            </a:r>
            <a:r>
              <a:rPr lang="th-TH" sz="4000" b="1" dirty="0" smtClean="0"/>
              <a:t>เพลง</a:t>
            </a:r>
            <a:r>
              <a:rPr lang="th-TH" sz="4000" b="1" dirty="0"/>
              <a:t>สดุดีที่ 103</a:t>
            </a:r>
            <a:endParaRPr lang="en-US" sz="4000" dirty="0"/>
          </a:p>
          <a:p>
            <a:r>
              <a:rPr lang="th-TH" sz="4000" b="1" dirty="0"/>
              <a:t>เพลงสดุดีที่ </a:t>
            </a:r>
            <a:r>
              <a:rPr lang="th-TH" sz="4000" b="1" dirty="0" smtClean="0"/>
              <a:t>119-81.88</a:t>
            </a:r>
            <a:r>
              <a:rPr lang="th-TH" sz="4000" dirty="0"/>
              <a:t> </a:t>
            </a:r>
            <a:r>
              <a:rPr lang="th-TH" sz="4000" dirty="0" smtClean="0"/>
              <a:t>        </a:t>
            </a:r>
            <a:r>
              <a:rPr lang="th-TH" sz="4000" b="1" dirty="0" smtClean="0"/>
              <a:t>เพลง</a:t>
            </a:r>
            <a:r>
              <a:rPr lang="th-TH" sz="4000" b="1" dirty="0"/>
              <a:t>สดุดีที่ 136</a:t>
            </a:r>
            <a:endParaRPr lang="en-US" sz="4000" dirty="0"/>
          </a:p>
          <a:p>
            <a:endParaRPr lang="th-TH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ผู้ประพันธ์หนังสือชุดปีศักดิ์สิทธิ์แห่งเมตตาธรรม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sz="4000" dirty="0" smtClean="0"/>
              <a:t>คุณ</a:t>
            </a:r>
            <a:r>
              <a:rPr lang="th-TH" sz="4000" dirty="0"/>
              <a:t>พ่อศาสตราจารย์ เซบาสตีอาโน  ปินโต </a:t>
            </a:r>
            <a:r>
              <a:rPr lang="en-US" sz="4000" dirty="0"/>
              <a:t>(Father </a:t>
            </a:r>
            <a:r>
              <a:rPr lang="en-US" sz="4000" dirty="0" err="1"/>
              <a:t>Sebastiano</a:t>
            </a:r>
            <a:r>
              <a:rPr lang="en-US" sz="4000" dirty="0"/>
              <a:t> Pinto, Professor) </a:t>
            </a:r>
            <a:r>
              <a:rPr lang="th-TH" sz="4000" dirty="0"/>
              <a:t>ศาสตราจารย์ด้านการตีความพระคัมภีร์ในคณะเทววิทยาในปูเยียร์ </a:t>
            </a:r>
            <a:r>
              <a:rPr lang="en-US" sz="4000" dirty="0"/>
              <a:t>(Puglia)</a:t>
            </a:r>
            <a:r>
              <a:rPr lang="th-TH" sz="4000" dirty="0"/>
              <a:t>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348" y="428604"/>
            <a:ext cx="8229600" cy="2857520"/>
          </a:xfrm>
        </p:spPr>
        <p:txBody>
          <a:bodyPr>
            <a:normAutofit fontScale="90000"/>
          </a:bodyPr>
          <a:lstStyle/>
          <a:p>
            <a:r>
              <a:rPr lang="th-TH" b="1" dirty="0" smtClean="0"/>
              <a:t/>
            </a:r>
            <a:br>
              <a:rPr lang="th-TH" b="1" dirty="0" smtClean="0"/>
            </a:br>
            <a:r>
              <a:rPr lang="th-TH" b="1" dirty="0" smtClean="0"/>
              <a:t/>
            </a:r>
            <a:br>
              <a:rPr lang="th-TH" b="1" dirty="0" smtClean="0"/>
            </a:br>
            <a:r>
              <a:rPr lang="th-TH" b="1" dirty="0" smtClean="0"/>
              <a:t>นักบุญออกัสติน </a:t>
            </a:r>
            <a:r>
              <a:rPr lang="en-US" dirty="0" smtClean="0"/>
              <a:t>(</a:t>
            </a:r>
            <a:r>
              <a:rPr lang="en-US" dirty="0" err="1" smtClean="0"/>
              <a:t>St.Augustine</a:t>
            </a:r>
            <a:r>
              <a:rPr lang="en-US" dirty="0" smtClean="0"/>
              <a:t>)</a:t>
            </a:r>
            <a:r>
              <a:rPr lang="th-TH" dirty="0" smtClean="0"/>
              <a:t> </a:t>
            </a:r>
            <a:br>
              <a:rPr lang="th-TH" dirty="0" smtClean="0"/>
            </a:br>
            <a:r>
              <a:rPr lang="th-TH" sz="4000" dirty="0" smtClean="0"/>
              <a:t>ปิตาจารย์ของพระศาสนจักร -หนังสือเพลงสดุดี</a:t>
            </a:r>
            <a:br>
              <a:rPr lang="th-TH" sz="4000" dirty="0" smtClean="0"/>
            </a:br>
            <a:r>
              <a:rPr lang="th-TH" sz="4000" dirty="0" smtClean="0"/>
              <a:t>เป็นบทภาวนาและการขับเพลงของพระศาสนจักรที่ใช้ในชีวิตของท่านพร้อมด้วยอิทธิพลของเพลงในพิธีกรรม</a:t>
            </a:r>
            <a:br>
              <a:rPr lang="th-TH" sz="4000" dirty="0" smtClean="0"/>
            </a:br>
            <a:r>
              <a:rPr lang="th-TH" sz="4000" dirty="0" smtClean="0"/>
              <a:t> ล้วนมีผลต่อการกลับใจของท่าน</a:t>
            </a:r>
            <a:r>
              <a:rPr lang="th-TH" dirty="0" smtClean="0"/>
              <a:t/>
            </a:r>
            <a:br>
              <a:rPr lang="th-TH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th-TH" dirty="0"/>
          </a:p>
        </p:txBody>
      </p:sp>
      <p:pic>
        <p:nvPicPr>
          <p:cNvPr id="4" name="Content Placeholder 3" descr="st augustine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29124" y="3751056"/>
            <a:ext cx="1928826" cy="2898509"/>
          </a:xfrm>
        </p:spPr>
      </p:pic>
      <p:sp>
        <p:nvSpPr>
          <p:cNvPr id="14338" name="AutoShape 2" descr="https://gracedyer.org/wp-content/uploads/2011/05/champions-of-the-faith-athanasius.jpg"/>
          <p:cNvSpPr>
            <a:spLocks noChangeAspect="1" noChangeArrowheads="1"/>
          </p:cNvSpPr>
          <p:nvPr/>
        </p:nvSpPr>
        <p:spPr bwMode="auto">
          <a:xfrm>
            <a:off x="190500" y="-2644775"/>
            <a:ext cx="4991100" cy="37433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14340" name="AutoShape 4" descr="https://gracedyer.org/wp-content/uploads/2011/05/champions-of-the-faith-athanasius.jpg"/>
          <p:cNvSpPr>
            <a:spLocks noChangeAspect="1" noChangeArrowheads="1"/>
          </p:cNvSpPr>
          <p:nvPr/>
        </p:nvSpPr>
        <p:spPr bwMode="auto">
          <a:xfrm>
            <a:off x="190500" y="-2644775"/>
            <a:ext cx="4991100" cy="37433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14342" name="AutoShape 6" descr="https://gracedyer.org/wp-content/uploads/2011/05/champions-of-the-faith-athanasius.jpg"/>
          <p:cNvSpPr>
            <a:spLocks noChangeAspect="1" noChangeArrowheads="1"/>
          </p:cNvSpPr>
          <p:nvPr/>
        </p:nvSpPr>
        <p:spPr bwMode="auto">
          <a:xfrm>
            <a:off x="190500" y="-2644775"/>
            <a:ext cx="4991100" cy="37433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082924"/>
          </a:xfrm>
        </p:spPr>
        <p:txBody>
          <a:bodyPr>
            <a:normAutofit fontScale="90000"/>
          </a:bodyPr>
          <a:lstStyle/>
          <a:p>
            <a:r>
              <a:rPr lang="th-TH" dirty="0" smtClean="0"/>
              <a:t> </a:t>
            </a:r>
            <a:r>
              <a:rPr lang="th-TH" b="1" dirty="0" smtClean="0"/>
              <a:t>นักบุญอธานาซีอุส </a:t>
            </a:r>
            <a:r>
              <a:rPr lang="th-TH" dirty="0" smtClean="0"/>
              <a:t>(</a:t>
            </a:r>
            <a:r>
              <a:rPr lang="en-US" u="sng" dirty="0" smtClean="0">
                <a:hlinkClick r:id="rId2"/>
              </a:rPr>
              <a:t>Athanasius of Alexandria</a:t>
            </a:r>
            <a:r>
              <a:rPr lang="th-TH" dirty="0" smtClean="0"/>
              <a:t>)</a:t>
            </a:r>
            <a:br>
              <a:rPr lang="th-TH" dirty="0" smtClean="0"/>
            </a:br>
            <a:r>
              <a:rPr lang="th-TH" dirty="0" smtClean="0"/>
              <a:t> นักบุญอธานาซีอุส (</a:t>
            </a:r>
            <a:r>
              <a:rPr lang="en-US" u="sng" dirty="0" smtClean="0">
                <a:hlinkClick r:id="rId2"/>
              </a:rPr>
              <a:t>Athanasius of Alexandria</a:t>
            </a:r>
            <a:r>
              <a:rPr lang="th-TH" dirty="0" smtClean="0"/>
              <a:t>) กล่าวถึงหนังสือเพลงสดุดีว่าเป็นหนังสือแห่งอารมณ์รัก เป็นแหล่งชีวิตแห่งจริยธรรม  และเป็นกระจกส่องวิญญาณ</a:t>
            </a:r>
            <a:br>
              <a:rPr lang="th-TH" dirty="0" smtClean="0"/>
            </a:br>
            <a:r>
              <a:rPr lang="th-TH" dirty="0" smtClean="0"/>
              <a:t>เพราะปลุกเร้าความปรารถนาคุณธรรม. </a:t>
            </a:r>
            <a:endParaRPr lang="th-TH" dirty="0"/>
          </a:p>
        </p:txBody>
      </p:sp>
      <p:pic>
        <p:nvPicPr>
          <p:cNvPr id="4" name="Content Placeholder 3" descr="champions-of-the-faith-athanasius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286116" y="3500438"/>
            <a:ext cx="3088241" cy="2316181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ในศตวรรษแรกของพระศาสนจักร 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sz="4000" dirty="0" smtClean="0"/>
              <a:t>การตีความหนังสือเพลงสดุดีเน้น</a:t>
            </a:r>
            <a:r>
              <a:rPr lang="th-TH" sz="4000" dirty="0"/>
              <a:t>พระคริสตเจ้าเป็น</a:t>
            </a:r>
            <a:r>
              <a:rPr lang="th-TH" sz="4000" dirty="0" smtClean="0"/>
              <a:t>ศูนย์กลางแพร่หลายทั่วพระศาสนจักร </a:t>
            </a:r>
          </a:p>
          <a:p>
            <a:r>
              <a:rPr lang="th-TH" sz="4000" dirty="0" smtClean="0"/>
              <a:t>เป็น</a:t>
            </a:r>
            <a:r>
              <a:rPr lang="th-TH" sz="4000" dirty="0"/>
              <a:t>พระสุรเสียงของ</a:t>
            </a:r>
            <a:r>
              <a:rPr lang="th-TH" sz="4000" i="1" dirty="0"/>
              <a:t>พระคริสตเจ้าทั้งครบ</a:t>
            </a:r>
            <a:r>
              <a:rPr lang="th-TH" sz="4000" dirty="0"/>
              <a:t> </a:t>
            </a:r>
            <a:r>
              <a:rPr lang="en-US" sz="4000" dirty="0"/>
              <a:t>(</a:t>
            </a:r>
            <a:r>
              <a:rPr lang="en-US" sz="4000" dirty="0" err="1"/>
              <a:t>Christus</a:t>
            </a:r>
            <a:r>
              <a:rPr lang="en-US" sz="4000" dirty="0"/>
              <a:t> </a:t>
            </a:r>
            <a:r>
              <a:rPr lang="th-TH" sz="4000" dirty="0"/>
              <a:t>  </a:t>
            </a:r>
            <a:r>
              <a:rPr lang="en-US" sz="4000" dirty="0" err="1"/>
              <a:t>Totus</a:t>
            </a:r>
            <a:r>
              <a:rPr lang="en-US" sz="4000" dirty="0"/>
              <a:t>  –the total Christ) </a:t>
            </a:r>
            <a:r>
              <a:rPr lang="th-TH" sz="4000" dirty="0" smtClean="0"/>
              <a:t> ประกอบด้วยพระคริสต</a:t>
            </a:r>
            <a:r>
              <a:rPr lang="th-TH" sz="4000" dirty="0"/>
              <a:t>เจ้าผู้ทรงเป็นศีรษะและอวัยวะของพระองค์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68412"/>
          </a:xfrm>
        </p:spPr>
        <p:txBody>
          <a:bodyPr>
            <a:normAutofit fontScale="90000"/>
          </a:bodyPr>
          <a:lstStyle/>
          <a:p>
            <a:r>
              <a:rPr lang="th-TH" b="1" dirty="0"/>
              <a:t>พระเยซูเจ้าผู้ทรงกลับคืนพระชนมชีพ ทรงปรากฏองค์ต่อบรรดา</a:t>
            </a:r>
            <a:r>
              <a:rPr lang="th-TH" b="1" dirty="0" smtClean="0"/>
              <a:t>ศิษย์ที่เดินทางไปเอมมาอุส 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3911609"/>
          </a:xfrm>
        </p:spPr>
        <p:txBody>
          <a:bodyPr/>
          <a:lstStyle/>
          <a:p>
            <a:r>
              <a:rPr lang="th-TH" sz="4000" dirty="0" smtClean="0"/>
              <a:t>พระเยซูเจ้าตรัส</a:t>
            </a:r>
            <a:r>
              <a:rPr lang="th-TH" sz="4000" dirty="0"/>
              <a:t>กับพวกเขาว่า </a:t>
            </a:r>
            <a:r>
              <a:rPr lang="en-US" sz="4000" dirty="0"/>
              <a:t>‘</a:t>
            </a:r>
            <a:r>
              <a:rPr lang="th-TH" sz="4000" dirty="0"/>
              <a:t>นี่คือความหมายของถ้อยคำที่เรากล่าวไว้ขณะที่ยังอยู่กับท่าน   ทุกสิ่งที่เขียนไว้เกี่ยวกับเราในธรรมบัญญัติของโมเสส  และบรรดาประกาศกและเพลงสดุดีจะต้องเป็นความจริง</a:t>
            </a:r>
            <a:r>
              <a:rPr lang="en-US" sz="4000" dirty="0"/>
              <a:t>’  </a:t>
            </a:r>
            <a:r>
              <a:rPr lang="th-TH" sz="4000" dirty="0"/>
              <a:t>แล้วพระองค์ทรงทำให้เขาเกิดปัญญาเข้าใจพระคัมภีร์”  </a:t>
            </a:r>
            <a:endParaRPr lang="en-US" sz="4000" dirty="0" smtClean="0"/>
          </a:p>
          <a:p>
            <a:pPr>
              <a:buNone/>
            </a:pPr>
            <a:r>
              <a:rPr lang="en-US" sz="4000" dirty="0" smtClean="0"/>
              <a:t>(</a:t>
            </a:r>
            <a:r>
              <a:rPr lang="th-TH" sz="4000" dirty="0"/>
              <a:t>ลก 24.44-45</a:t>
            </a:r>
            <a:r>
              <a:rPr lang="en-US" sz="4000" dirty="0"/>
              <a:t>)</a:t>
            </a:r>
          </a:p>
          <a:p>
            <a:endParaRPr lang="th-TH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 smtClean="0"/>
              <a:t>พระเยซูเจ้าผู้ทรงกลับคืนพระชนมชีพกับศิษย์ที่กำลังเดินทางไปเอมมาอุส</a:t>
            </a:r>
            <a:endParaRPr lang="th-TH" b="1" dirty="0"/>
          </a:p>
        </p:txBody>
      </p:sp>
      <p:pic>
        <p:nvPicPr>
          <p:cNvPr id="4" name="Content Placeholder 3" descr="เอมมาอุส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86050" y="1785297"/>
            <a:ext cx="3643338" cy="4238883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i="1" dirty="0" smtClean="0"/>
              <a:t>การสวดทำวัตร </a:t>
            </a:r>
            <a:r>
              <a:rPr lang="en-US" i="1" dirty="0" smtClean="0"/>
              <a:t>(Liturgy </a:t>
            </a:r>
            <a:r>
              <a:rPr lang="en-US" i="1" dirty="0"/>
              <a:t>of the </a:t>
            </a:r>
            <a:r>
              <a:rPr lang="en-US" i="1" dirty="0" smtClean="0"/>
              <a:t>Hours)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h-TH" sz="4000" b="1" dirty="0"/>
              <a:t>ผู้ที่สวดเพลงสดุดีในการสวดทำวัตร </a:t>
            </a:r>
            <a:r>
              <a:rPr lang="th-TH" sz="4000" dirty="0"/>
              <a:t>ไม่ใช่สวดภาวนาในนามของตนเอง แต่ในนามของพระวรกาย</a:t>
            </a:r>
            <a:r>
              <a:rPr lang="th-TH" sz="4000" dirty="0" smtClean="0"/>
              <a:t>ของ</a:t>
            </a:r>
          </a:p>
          <a:p>
            <a:pPr>
              <a:buNone/>
            </a:pPr>
            <a:r>
              <a:rPr lang="th-TH" sz="4000" dirty="0" smtClean="0"/>
              <a:t>     พระ</a:t>
            </a:r>
            <a:r>
              <a:rPr lang="th-TH" sz="4000" dirty="0"/>
              <a:t>เยซูเจ้าทั้งหมด</a:t>
            </a:r>
            <a:r>
              <a:rPr lang="th-TH" sz="4000" dirty="0" smtClean="0"/>
              <a:t>”</a:t>
            </a:r>
          </a:p>
          <a:p>
            <a:r>
              <a:rPr lang="th-TH" sz="4000" b="1" dirty="0" smtClean="0"/>
              <a:t>สมาชิกของ</a:t>
            </a:r>
            <a:r>
              <a:rPr lang="th-TH" sz="4000" dirty="0" smtClean="0"/>
              <a:t>พระศาสน</a:t>
            </a:r>
            <a:r>
              <a:rPr lang="th-TH" sz="4000" dirty="0"/>
              <a:t>จักรสวดภาวนาอย่างกว้างขวางผ่านบท</a:t>
            </a:r>
            <a:r>
              <a:rPr lang="th-TH" sz="4000" dirty="0" smtClean="0"/>
              <a:t>เพลงสดุดีที่</a:t>
            </a:r>
            <a:r>
              <a:rPr lang="th-TH" sz="4000" dirty="0"/>
              <a:t>สง่า</a:t>
            </a:r>
            <a:r>
              <a:rPr lang="th-TH" sz="4000" dirty="0" smtClean="0"/>
              <a:t>งามในขณะที่</a:t>
            </a:r>
            <a:r>
              <a:rPr lang="th-TH" sz="4000" b="1" dirty="0" smtClean="0"/>
              <a:t>สวดทำวัตร </a:t>
            </a:r>
            <a:r>
              <a:rPr lang="th-TH" sz="4000" dirty="0" smtClean="0"/>
              <a:t> </a:t>
            </a:r>
            <a:r>
              <a:rPr lang="th-TH" sz="4000" dirty="0"/>
              <a:t>ที่ผู้เขียนพันธสัญญาเดิมได้เขียน</a:t>
            </a:r>
            <a:r>
              <a:rPr lang="th-TH" sz="4000" b="1" dirty="0"/>
              <a:t>ภายใต้การดลใจของพระจิตเจ้า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สวดทำวัตร</a:t>
            </a:r>
            <a:endParaRPr lang="th-TH" b="1" dirty="0"/>
          </a:p>
        </p:txBody>
      </p:sp>
      <p:pic>
        <p:nvPicPr>
          <p:cNvPr id="4" name="Content Placeholder 3" descr="สวดทำวัตร3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3108" y="2043857"/>
            <a:ext cx="4805813" cy="3599721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>
                <a:latin typeface="Cambria" pitchFamily="18" charset="0"/>
              </a:rPr>
              <a:t>ประวัติความเป็นมาของหนังสือเพลงสดุดี</a:t>
            </a:r>
            <a:endParaRPr lang="th-TH" b="1" dirty="0"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sz="4000" dirty="0"/>
              <a:t>หนังสือเพลงสดุดีถูกเขียนขึ้นเป็นภาษาฮีบรูระหว่าง</a:t>
            </a:r>
            <a:r>
              <a:rPr lang="th-TH" sz="4000" b="1" dirty="0"/>
              <a:t>ศตวรรษที่ 6 และศตวรรษที่ 8 </a:t>
            </a:r>
            <a:endParaRPr lang="th-TH" sz="4000" b="1" dirty="0" smtClean="0"/>
          </a:p>
          <a:p>
            <a:r>
              <a:rPr lang="th-TH" sz="4000" dirty="0"/>
              <a:t>ต่อมา ปี 386 ในเบ็ธเลเฮม นักบุญเยโรมประพันธ์ </a:t>
            </a:r>
            <a:r>
              <a:rPr lang="en-US" sz="4000" dirty="0" err="1"/>
              <a:t>Psalterium</a:t>
            </a:r>
            <a:r>
              <a:rPr lang="en-US" sz="4000" dirty="0"/>
              <a:t>   </a:t>
            </a:r>
            <a:r>
              <a:rPr lang="en-US" sz="4000" dirty="0" err="1"/>
              <a:t>Gallicanum</a:t>
            </a:r>
            <a:r>
              <a:rPr lang="en-US" sz="4000" dirty="0"/>
              <a:t> </a:t>
            </a:r>
            <a:r>
              <a:rPr lang="th-TH" sz="4000" dirty="0"/>
              <a:t>  </a:t>
            </a:r>
            <a:r>
              <a:rPr lang="th-TH" sz="4000" dirty="0" smtClean="0"/>
              <a:t>กลายเป็น</a:t>
            </a:r>
            <a:r>
              <a:rPr lang="th-TH" sz="4000" dirty="0"/>
              <a:t>หนังสือเพลง</a:t>
            </a:r>
            <a:r>
              <a:rPr lang="th-TH" sz="4000" dirty="0" smtClean="0"/>
              <a:t>สดุดีในพระคัมภีร์ฉบับวูลกา</a:t>
            </a:r>
            <a:r>
              <a:rPr lang="th-TH" sz="4000" dirty="0"/>
              <a:t>ตา </a:t>
            </a:r>
            <a:r>
              <a:rPr lang="en-US" sz="4000" dirty="0"/>
              <a:t>(</a:t>
            </a:r>
            <a:r>
              <a:rPr lang="fr-FR" sz="4000" dirty="0" err="1"/>
              <a:t>Vulgata</a:t>
            </a:r>
            <a:r>
              <a:rPr lang="fr-FR" sz="4000" dirty="0"/>
              <a:t> -</a:t>
            </a:r>
            <a:r>
              <a:rPr lang="en-US" sz="4000" dirty="0"/>
              <a:t>Vulgate Version) </a:t>
            </a:r>
          </a:p>
          <a:p>
            <a:endParaRPr lang="th-TH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 smtClean="0"/>
              <a:t>การบรรยายเกี่ยวกับมนุษย์ในเชิงสัญลักษณ์เป็น 3 ประเภท </a:t>
            </a:r>
            <a:endParaRPr lang="th-TH" b="1" dirty="0"/>
          </a:p>
        </p:txBody>
      </p:sp>
      <p:pic>
        <p:nvPicPr>
          <p:cNvPr id="6" name="Content Placeholder 5" descr="41  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7290" y="1428736"/>
            <a:ext cx="5357834" cy="4018376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 smtClean="0"/>
              <a:t>1. แบบแนวตั้งว่า “บุคคลที่ยืนตรง”</a:t>
            </a:r>
            <a:r>
              <a:rPr lang="en-US" dirty="0" smtClean="0"/>
              <a:t/>
            </a:r>
            <a:br>
              <a:rPr lang="en-US" dirty="0" smtClean="0"/>
            </a:b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sz="4000" b="1" dirty="0" smtClean="0"/>
              <a:t>ในเส้นขึ้น - ลง</a:t>
            </a:r>
            <a:r>
              <a:rPr lang="th-TH" sz="4000" dirty="0" smtClean="0"/>
              <a:t>ระหว่างกระบวนทางจริยธรรมกับการเลื่อนระดับทางสังคม  ในประเภทนี้  เราพบสัญลักษณ์ของคทาหรือไม้เรียว </a:t>
            </a:r>
          </a:p>
          <a:p>
            <a:r>
              <a:rPr lang="th-TH" sz="4000" dirty="0" smtClean="0"/>
              <a:t>ภาพของทาสที่เงยหน้ามองนาย </a:t>
            </a:r>
          </a:p>
          <a:p>
            <a:r>
              <a:rPr lang="th-TH" sz="4000" dirty="0" smtClean="0"/>
              <a:t>พระเจ้าผู้ทรง</a:t>
            </a:r>
            <a:r>
              <a:rPr lang="th-TH" sz="4000" dirty="0"/>
              <a:t>สรรพานุ</a:t>
            </a:r>
            <a:r>
              <a:rPr lang="th-TH" sz="4000" dirty="0" smtClean="0"/>
              <a:t>ภาพประทับ</a:t>
            </a:r>
            <a:r>
              <a:rPr lang="th-TH" sz="4000" dirty="0"/>
              <a:t>ในที่สูงสุด  พระผู้ทรงสรรพานุภาพแห่งสวรรค์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ภาพของทาสที่เงยหน้ามอง</a:t>
            </a:r>
            <a:endParaRPr lang="th-TH" b="1" dirty="0"/>
          </a:p>
        </p:txBody>
      </p:sp>
      <p:pic>
        <p:nvPicPr>
          <p:cNvPr id="6" name="Content Placeholder 5" descr="136 1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37554" y="1428736"/>
            <a:ext cx="4429155" cy="4429155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ประเภทที่สองคือ </a:t>
            </a:r>
            <a:r>
              <a:rPr lang="th-TH" b="1" i="1" dirty="0" smtClean="0"/>
              <a:t>แนวนอน</a:t>
            </a:r>
            <a:r>
              <a:rPr lang="th-TH" b="1" dirty="0" smtClean="0"/>
              <a:t> 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sz="4000" dirty="0" smtClean="0"/>
              <a:t>หมายถึง </a:t>
            </a:r>
            <a:r>
              <a:rPr lang="th-TH" sz="4000" b="1" dirty="0"/>
              <a:t>“บุคคลที่นั่ง”</a:t>
            </a:r>
            <a:r>
              <a:rPr lang="th-TH" sz="4000" dirty="0"/>
              <a:t>เป็นสัญญาณแห่งความใกล้ชิด. เราสามารถคิดถึงการ</a:t>
            </a:r>
            <a:r>
              <a:rPr lang="th-TH" sz="4000" dirty="0" smtClean="0"/>
              <a:t>อ้างอิงที่</a:t>
            </a:r>
            <a:r>
              <a:rPr lang="th-TH" sz="4000" dirty="0"/>
              <a:t>ใช้กริยา “เพื่อพักพิง  อาศัย  นอน</a:t>
            </a:r>
            <a:r>
              <a:rPr lang="th-TH" sz="4000" dirty="0" smtClean="0"/>
              <a:t>ลง” </a:t>
            </a:r>
          </a:p>
          <a:p>
            <a:r>
              <a:rPr lang="th-TH" sz="4000" dirty="0"/>
              <a:t>และกล่าวถึงสถานที่อยู่อาศัยต่างๆ เช่น บ้าน พระวิหาร และเมืองที่ใช้ลี้ภัย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การนั่งแสดงความใกล้ชิดสนิทสนม</a:t>
            </a:r>
            <a:endParaRPr lang="th-TH" b="1" dirty="0"/>
          </a:p>
        </p:txBody>
      </p:sp>
      <p:pic>
        <p:nvPicPr>
          <p:cNvPr id="6" name="Content Placeholder 5" descr="078471930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00363" y="1808754"/>
            <a:ext cx="3534791" cy="4620642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/>
              <a:t>ประเภทที่สาม มีลักษณะที่เต็มไปด้วยพลัง</a:t>
            </a:r>
            <a:r>
              <a:rPr lang="th-TH" i="1" dirty="0"/>
              <a:t>และเกี่ยวกับโลก</a:t>
            </a:r>
            <a:r>
              <a:rPr lang="th-TH" dirty="0"/>
              <a:t> </a:t>
            </a:r>
            <a:r>
              <a:rPr lang="th-TH" dirty="0" smtClean="0"/>
              <a:t/>
            </a:r>
            <a:br>
              <a:rPr lang="th-TH" dirty="0" smtClean="0"/>
            </a:br>
            <a:r>
              <a:rPr lang="th-TH" b="1" dirty="0"/>
              <a:t>“บุคคลที่กำลังเดินทาง”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th-TH" sz="4000" dirty="0" smtClean="0"/>
              <a:t>ภาพที่</a:t>
            </a:r>
            <a:r>
              <a:rPr lang="th-TH" sz="4000" dirty="0"/>
              <a:t>เด่นชัดของการเดินทาง (</a:t>
            </a:r>
            <a:r>
              <a:rPr lang="en-US" sz="4000" dirty="0"/>
              <a:t>Derek</a:t>
            </a:r>
            <a:r>
              <a:rPr lang="th-TH" sz="4000" dirty="0"/>
              <a:t>)    ชี้ถึงเส้นทางและความประพฤติทางจริยธรรม. </a:t>
            </a:r>
            <a:endParaRPr lang="th-TH" sz="4000" dirty="0" smtClean="0"/>
          </a:p>
          <a:p>
            <a:r>
              <a:rPr lang="th-TH" sz="4000" dirty="0"/>
              <a:t>ภาพของ “เส้นทาง 2 แบบ” เกี่ยวกับความดีที่ขัดแย้งกับความชั่ว </a:t>
            </a:r>
            <a:r>
              <a:rPr lang="th-TH" sz="4000" dirty="0" smtClean="0"/>
              <a:t>เป็นสัญลักษณ์</a:t>
            </a:r>
            <a:r>
              <a:rPr lang="th-TH" sz="4000" dirty="0"/>
              <a:t>แห่งชีวิต หรือเป็นคำแนะนำในการดำเนินชีวิต </a:t>
            </a:r>
            <a:endParaRPr lang="th-TH" sz="4000" dirty="0" smtClean="0"/>
          </a:p>
          <a:p>
            <a:r>
              <a:rPr lang="th-TH" sz="4000" dirty="0"/>
              <a:t>การเคลื่อนที่ที่เป็นแนวขึ้น </a:t>
            </a:r>
            <a:r>
              <a:rPr lang="th-TH" sz="4000" dirty="0" smtClean="0"/>
              <a:t>ขึ้น</a:t>
            </a:r>
            <a:r>
              <a:rPr lang="th-TH" sz="4000" dirty="0"/>
              <a:t>ไปสู่พระวิหาร หรือเชื่อมโยงกับห้วงเวลา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 smtClean="0"/>
              <a:t>บุคคลที่กำลังเดินทาง</a:t>
            </a:r>
            <a:r>
              <a:rPr lang="th-TH" dirty="0" smtClean="0"/>
              <a:t>ชี้ถึงเส้นทางและความประพฤติทางจริยธรรม. </a:t>
            </a:r>
            <a:endParaRPr lang="th-TH" b="1" dirty="0"/>
          </a:p>
        </p:txBody>
      </p:sp>
      <p:pic>
        <p:nvPicPr>
          <p:cNvPr id="8" name="Content Placeholder 7" descr="arab-man-and-orthodox-jewish-man-walking-in-street-city-of-jerusalem-AT09PX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59499" y="1600200"/>
            <a:ext cx="5625002" cy="4525963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/>
              <a:t>คำที่ใช้สัญลักษณ์ที่เกี่ยวกับพื้นที่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sz="4000" dirty="0"/>
              <a:t>เพลงสดุดีต่างๆมี </a:t>
            </a:r>
            <a:r>
              <a:rPr lang="th-TH" sz="4000" b="1" dirty="0"/>
              <a:t>4  แนวทาง </a:t>
            </a:r>
            <a:r>
              <a:rPr lang="th-TH" sz="4000" dirty="0"/>
              <a:t>คือ </a:t>
            </a:r>
            <a:endParaRPr lang="th-TH" sz="4000" dirty="0" smtClean="0"/>
          </a:p>
          <a:p>
            <a:pPr>
              <a:buNone/>
            </a:pPr>
            <a:r>
              <a:rPr lang="th-TH" sz="4000" dirty="0" smtClean="0"/>
              <a:t>1</a:t>
            </a:r>
            <a:r>
              <a:rPr lang="th-TH" sz="4000" b="1" dirty="0" smtClean="0"/>
              <a:t>.แนวตั้ง</a:t>
            </a:r>
            <a:r>
              <a:rPr lang="th-TH" sz="4000" dirty="0" smtClean="0"/>
              <a:t>เป็นวิชา</a:t>
            </a:r>
            <a:r>
              <a:rPr lang="th-TH" sz="4000" dirty="0"/>
              <a:t>เทววิทยา  ไปสู่สวรรค์และพระ</a:t>
            </a:r>
            <a:r>
              <a:rPr lang="th-TH" sz="4000" dirty="0" smtClean="0"/>
              <a:t>เจ้า</a:t>
            </a:r>
          </a:p>
          <a:p>
            <a:pPr>
              <a:buNone/>
            </a:pPr>
            <a:r>
              <a:rPr lang="th-TH" sz="4000" dirty="0" smtClean="0"/>
              <a:t>2. </a:t>
            </a:r>
            <a:r>
              <a:rPr lang="th-TH" sz="4000" b="1" dirty="0"/>
              <a:t>แนวนอน</a:t>
            </a:r>
            <a:r>
              <a:rPr lang="th-TH" sz="4000" dirty="0"/>
              <a:t>เป็นแนวคิดมานุษยวิทยา มุ่งสู่มนุษย์ </a:t>
            </a:r>
            <a:endParaRPr lang="th-TH" sz="4000" dirty="0" smtClean="0"/>
          </a:p>
          <a:p>
            <a:pPr>
              <a:buNone/>
            </a:pPr>
            <a:r>
              <a:rPr lang="th-TH" sz="4000" dirty="0" smtClean="0"/>
              <a:t>3. </a:t>
            </a:r>
            <a:r>
              <a:rPr lang="th-TH" sz="4000" dirty="0"/>
              <a:t>แ</a:t>
            </a:r>
            <a:r>
              <a:rPr lang="th-TH" sz="4000" b="1" dirty="0"/>
              <a:t>นวจักรวาล </a:t>
            </a:r>
            <a:r>
              <a:rPr lang="th-TH" sz="4000" dirty="0"/>
              <a:t>- ขอบฟ้าที่เป็นวง มุ่งเรื่องการเนรมิต</a:t>
            </a:r>
            <a:r>
              <a:rPr lang="th-TH" sz="4000" dirty="0" smtClean="0"/>
              <a:t>สร้าง</a:t>
            </a:r>
          </a:p>
          <a:p>
            <a:pPr>
              <a:buNone/>
            </a:pPr>
            <a:r>
              <a:rPr lang="th-TH" sz="4000" dirty="0" smtClean="0"/>
              <a:t>4.</a:t>
            </a:r>
            <a:r>
              <a:rPr lang="th-TH" sz="4000" b="1" dirty="0" smtClean="0"/>
              <a:t>แนวตั้ง</a:t>
            </a:r>
            <a:r>
              <a:rPr lang="th-TH" sz="4000" dirty="0" smtClean="0"/>
              <a:t> </a:t>
            </a:r>
            <a:r>
              <a:rPr lang="th-TH" sz="4000" dirty="0"/>
              <a:t>เป็นชีวิตหลังความตาย มุ่งสู่โลกแห่งความมืดมนที่อยู่ภายใต้โลกที่เป็นจินตนาการของแบบฮีบรู</a:t>
            </a:r>
            <a:endParaRPr lang="en-US" sz="4000" dirty="0"/>
          </a:p>
          <a:p>
            <a:endParaRPr lang="th-TH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/>
          </a:bodyPr>
          <a:lstStyle/>
          <a:p>
            <a:r>
              <a:rPr lang="th-TH" sz="3200" b="1" dirty="0" smtClean="0"/>
              <a:t>จักรวาลของชาวฮีบรู</a:t>
            </a:r>
            <a:endParaRPr lang="th-TH" sz="3200" b="1" dirty="0"/>
          </a:p>
        </p:txBody>
      </p:sp>
      <p:pic>
        <p:nvPicPr>
          <p:cNvPr id="4" name="Content Placeholder 3" descr="shaol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6" y="1071546"/>
            <a:ext cx="8143932" cy="5500726"/>
          </a:xfr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82792"/>
          </a:xfrm>
        </p:spPr>
        <p:txBody>
          <a:bodyPr>
            <a:noAutofit/>
          </a:bodyPr>
          <a:lstStyle/>
          <a:p>
            <a:r>
              <a:rPr lang="th-TH" b="1" dirty="0"/>
              <a:t>“เพลง</a:t>
            </a:r>
            <a:r>
              <a:rPr lang="th-TH" b="1" dirty="0" smtClean="0"/>
              <a:t>สดุดี</a:t>
            </a:r>
            <a:r>
              <a:rPr lang="en-US" b="1" dirty="0" smtClean="0"/>
              <a:t> </a:t>
            </a:r>
            <a:r>
              <a:rPr lang="th-TH" b="1" dirty="0"/>
              <a:t>(</a:t>
            </a:r>
            <a:r>
              <a:rPr lang="en-US" b="1" dirty="0" err="1"/>
              <a:t>hesed</a:t>
            </a:r>
            <a:r>
              <a:rPr lang="en-US" b="1" dirty="0"/>
              <a:t>)</a:t>
            </a:r>
            <a:r>
              <a:rPr lang="th-TH" b="1" dirty="0"/>
              <a:t> </a:t>
            </a:r>
            <a:r>
              <a:rPr lang="en-US" b="1" dirty="0"/>
              <a:t/>
            </a:r>
            <a:br>
              <a:rPr lang="en-US" b="1" dirty="0"/>
            </a:br>
            <a:r>
              <a:rPr lang="th-TH" b="1" dirty="0"/>
              <a:t>แห่งเมตตา</a:t>
            </a:r>
            <a:r>
              <a:rPr lang="th-TH" b="1" dirty="0" smtClean="0"/>
              <a:t>ธรรม </a:t>
            </a:r>
            <a:r>
              <a:rPr lang="th-TH" b="1" dirty="0"/>
              <a:t>เพราะเต็มไปด้วยพระหัตถกิจเปี่ยมรักของพระเจ้าที่ทรงมีต่อผู้ที่ซื่อสัตย์.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2357430"/>
            <a:ext cx="8229600" cy="3740145"/>
          </a:xfrm>
        </p:spPr>
        <p:txBody>
          <a:bodyPr/>
          <a:lstStyle/>
          <a:p>
            <a:r>
              <a:rPr lang="th-TH" sz="4000" dirty="0" smtClean="0">
                <a:latin typeface="Angsana New" pitchFamily="18" charset="-34"/>
                <a:cs typeface="Angsana New" pitchFamily="18" charset="-34"/>
              </a:rPr>
              <a:t>คำเกี่ยวกับ</a:t>
            </a:r>
            <a:r>
              <a:rPr lang="th-TH" sz="4000" dirty="0">
                <a:latin typeface="Angsana New" pitchFamily="18" charset="-34"/>
                <a:cs typeface="Angsana New" pitchFamily="18" charset="-34"/>
              </a:rPr>
              <a:t>พระเจ้า  คือมารดรภาพ. </a:t>
            </a:r>
            <a:endParaRPr lang="th-TH" sz="4000" dirty="0" smtClean="0">
              <a:latin typeface="Angsana New" pitchFamily="18" charset="-34"/>
              <a:cs typeface="Angsana New" pitchFamily="18" charset="-34"/>
            </a:endParaRPr>
          </a:p>
          <a:p>
            <a:r>
              <a:rPr lang="th-TH" sz="4000" b="1" dirty="0" smtClean="0">
                <a:latin typeface="Angsana New" pitchFamily="18" charset="-34"/>
                <a:cs typeface="Angsana New" pitchFamily="18" charset="-34"/>
              </a:rPr>
              <a:t>ที่ตั้ง</a:t>
            </a:r>
            <a:r>
              <a:rPr lang="th-TH" sz="4000" b="1" dirty="0">
                <a:latin typeface="Angsana New" pitchFamily="18" charset="-34"/>
                <a:cs typeface="Angsana New" pitchFamily="18" charset="-34"/>
              </a:rPr>
              <a:t>ของอารมณ์คือ ครรภ์มารดา  </a:t>
            </a:r>
            <a:r>
              <a:rPr lang="th-TH" sz="4000" dirty="0">
                <a:latin typeface="Angsana New" pitchFamily="18" charset="-34"/>
                <a:cs typeface="Angsana New" pitchFamily="18" charset="-34"/>
              </a:rPr>
              <a:t>ที่สร้างความเชื่อมโยงที่</a:t>
            </a:r>
            <a:r>
              <a:rPr lang="th-TH" sz="4000" dirty="0" smtClean="0">
                <a:latin typeface="Angsana New" pitchFamily="18" charset="-34"/>
                <a:cs typeface="Angsana New" pitchFamily="18" charset="-34"/>
              </a:rPr>
              <a:t>แข็งแกร่งระหว่าง</a:t>
            </a:r>
            <a:r>
              <a:rPr lang="th-TH" sz="4000" dirty="0">
                <a:latin typeface="Angsana New" pitchFamily="18" charset="-34"/>
                <a:cs typeface="Angsana New" pitchFamily="18" charset="-34"/>
              </a:rPr>
              <a:t>ความเมตตากับการให้กำเนิดร่างกาย  </a:t>
            </a:r>
            <a:endParaRPr lang="th-TH" sz="4000" dirty="0" smtClean="0">
              <a:latin typeface="Angsana New" pitchFamily="18" charset="-34"/>
              <a:cs typeface="Angsana New" pitchFamily="18" charset="-34"/>
            </a:endParaRPr>
          </a:p>
          <a:p>
            <a:r>
              <a:rPr lang="th-TH" sz="4000" b="1" dirty="0" smtClean="0">
                <a:latin typeface="Angsana New" pitchFamily="18" charset="-34"/>
                <a:cs typeface="Angsana New" pitchFamily="18" charset="-34"/>
              </a:rPr>
              <a:t>การ</a:t>
            </a:r>
            <a:r>
              <a:rPr lang="th-TH" sz="4000" b="1" dirty="0">
                <a:latin typeface="Angsana New" pitchFamily="18" charset="-34"/>
                <a:cs typeface="Angsana New" pitchFamily="18" charset="-34"/>
              </a:rPr>
              <a:t>“ก่อกำเนิด” ความเมตตา </a:t>
            </a:r>
            <a:r>
              <a:rPr lang="th-TH" sz="4000" dirty="0">
                <a:latin typeface="Angsana New" pitchFamily="18" charset="-34"/>
                <a:cs typeface="Angsana New" pitchFamily="18" charset="-34"/>
              </a:rPr>
              <a:t>เทียบเท่ากับ “การนำชีวิตมาสู่โลก</a:t>
            </a:r>
            <a:r>
              <a:rPr lang="th-TH" sz="4000" dirty="0" smtClean="0">
                <a:latin typeface="Angsana New" pitchFamily="18" charset="-34"/>
                <a:cs typeface="Angsana New" pitchFamily="18" charset="-34"/>
              </a:rPr>
              <a:t>”</a:t>
            </a:r>
            <a:endParaRPr lang="th-TH" sz="4000" dirty="0" smtClean="0"/>
          </a:p>
          <a:p>
            <a:pPr>
              <a:buNone/>
            </a:pPr>
            <a:endParaRPr lang="en-US" sz="4000" dirty="0">
              <a:latin typeface="Angsana New" pitchFamily="18" charset="-34"/>
              <a:cs typeface="Angsana New" pitchFamily="18" charset="-34"/>
            </a:endParaRPr>
          </a:p>
          <a:p>
            <a:endParaRPr lang="th-TH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dirty="0" smtClean="0"/>
              <a:t/>
            </a:r>
            <a:br>
              <a:rPr lang="th-TH" dirty="0" smtClean="0"/>
            </a:br>
            <a:endParaRPr lang="th-TH" dirty="0"/>
          </a:p>
        </p:txBody>
      </p:sp>
      <p:pic>
        <p:nvPicPr>
          <p:cNvPr id="6" name="Content Placeholder 5" descr="mother with son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16317" y="2000240"/>
            <a:ext cx="5601043" cy="3929090"/>
          </a:xfrm>
        </p:spPr>
      </p:pic>
      <p:sp>
        <p:nvSpPr>
          <p:cNvPr id="5" name="Rectangle 4"/>
          <p:cNvSpPr/>
          <p:nvPr/>
        </p:nvSpPr>
        <p:spPr>
          <a:xfrm>
            <a:off x="2143108" y="500042"/>
            <a:ext cx="600079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400" b="1" dirty="0" smtClean="0">
                <a:latin typeface="Angsana New" pitchFamily="18" charset="-34"/>
                <a:cs typeface="Angsana New" pitchFamily="18" charset="-34"/>
              </a:rPr>
              <a:t>คำเกี่ยวกับพระเจ้า  คือมารดรภาพ.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/>
              <a:t>หนังสือเพลงสดุดีทำให้มนุษย์และร่างกายของพวก</a:t>
            </a:r>
            <a:r>
              <a:rPr lang="th-TH" b="1" dirty="0" smtClean="0"/>
              <a:t>เขา</a:t>
            </a:r>
            <a:br>
              <a:rPr lang="th-TH" b="1" dirty="0" smtClean="0"/>
            </a:br>
            <a:r>
              <a:rPr lang="th-TH" b="1" dirty="0"/>
              <a:t>ค้นพบการปรับด้วยเสียงสูงเสียงต่ำ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th-TH" dirty="0" smtClean="0"/>
              <a:t>  </a:t>
            </a:r>
            <a:r>
              <a:rPr lang="th-TH" sz="3600" dirty="0" smtClean="0"/>
              <a:t>เมื่อมนุษย์มีชีวิตอยู่ </a:t>
            </a:r>
            <a:r>
              <a:rPr lang="th-TH" sz="3600" dirty="0"/>
              <a:t>- พวก</a:t>
            </a:r>
            <a:r>
              <a:rPr lang="th-TH" sz="3600" dirty="0" smtClean="0"/>
              <a:t>เขาภาวนาด้วย</a:t>
            </a:r>
            <a:r>
              <a:rPr lang="th-TH" sz="3600" dirty="0"/>
              <a:t>ตัวตนที่มีจิตและกายทั้งครบ </a:t>
            </a:r>
            <a:endParaRPr lang="th-TH" sz="3600" dirty="0" smtClean="0"/>
          </a:p>
          <a:p>
            <a:r>
              <a:rPr lang="th-TH" sz="3600" dirty="0" smtClean="0"/>
              <a:t>กายคือที่พำนักหรือที่อยู่ของวิญญาณ  บทเพลงสดุดีทำ</a:t>
            </a:r>
            <a:r>
              <a:rPr lang="th-TH" sz="3600" dirty="0"/>
              <a:t>ให้กายมีความสำคัญ เตือนให้กายแสดงออกเป็น</a:t>
            </a:r>
            <a:r>
              <a:rPr lang="th-TH" sz="3600" b="1" dirty="0"/>
              <a:t>การภาวนา</a:t>
            </a:r>
            <a:r>
              <a:rPr lang="th-TH" sz="3600" b="1" dirty="0" smtClean="0"/>
              <a:t>ด้วย</a:t>
            </a:r>
            <a:r>
              <a:rPr lang="th-TH" sz="3600" dirty="0" smtClean="0"/>
              <a:t>ทุกส่วนของร่างกาย</a:t>
            </a:r>
            <a:r>
              <a:rPr lang="th-TH" sz="3600" b="1" dirty="0" smtClean="0"/>
              <a:t>.  </a:t>
            </a:r>
          </a:p>
          <a:p>
            <a:r>
              <a:rPr lang="th-TH" sz="3600" dirty="0"/>
              <a:t>ผู้ประพันธ์เพลง</a:t>
            </a:r>
            <a:r>
              <a:rPr lang="th-TH" sz="3600" dirty="0" smtClean="0"/>
              <a:t>สดุดีถือว่าวิญญาณ</a:t>
            </a:r>
            <a:r>
              <a:rPr lang="th-TH" sz="3600" dirty="0"/>
              <a:t>ไม่แสดงตนเอง ยกเว้นต้องแสดงร่วมกับร่างกาย การเข้าฌาน ถูกทำให้เห็น</a:t>
            </a:r>
            <a:r>
              <a:rPr lang="th-TH" sz="3600" dirty="0" smtClean="0"/>
              <a:t>เป็นการแสดงออกภายนอก เช่น “</a:t>
            </a:r>
            <a:r>
              <a:rPr lang="th-TH" sz="3600" dirty="0"/>
              <a:t>ถอนหายใจ” </a:t>
            </a:r>
            <a:endParaRPr lang="th-TH" sz="3600" dirty="0" smtClean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97172"/>
          </a:xfrm>
        </p:spPr>
        <p:txBody>
          <a:bodyPr>
            <a:normAutofit/>
          </a:bodyPr>
          <a:lstStyle/>
          <a:p>
            <a:r>
              <a:rPr lang="th-TH" sz="3600" b="1" dirty="0" smtClean="0"/>
              <a:t>ความรู้ทางจิตวิทยาก่อนสมัยที่มีการใช้วิธีการทางวิทยาศาสตร์</a:t>
            </a:r>
            <a:r>
              <a:rPr lang="th-TH" sz="3200" b="1" dirty="0" smtClean="0"/>
              <a:t/>
            </a:r>
            <a:br>
              <a:rPr lang="th-TH" sz="3200" b="1" dirty="0" smtClean="0"/>
            </a:br>
            <a:r>
              <a:rPr lang="th-TH" sz="3200" b="1" dirty="0" smtClean="0"/>
              <a:t>                   -ชาวฮีบรู อริสโตเติลนักปรัชญากรีกและนักบุญออกัสติน</a:t>
            </a:r>
            <a:br>
              <a:rPr lang="th-TH" sz="3200" b="1" dirty="0" smtClean="0"/>
            </a:br>
            <a:r>
              <a:rPr lang="th-TH" sz="3200" b="1" dirty="0" smtClean="0"/>
              <a:t>ถือว่าจิตกับกายเชื่อมโยงกัน</a:t>
            </a:r>
            <a:br>
              <a:rPr lang="th-TH" sz="3200" b="1" dirty="0" smtClean="0"/>
            </a:br>
            <a:r>
              <a:rPr lang="th-TH" sz="3200" b="1" dirty="0" smtClean="0"/>
              <a:t>      ส่วนโสกราติส/เปลโต(นักปรัชญากรีก)</a:t>
            </a:r>
            <a:br>
              <a:rPr lang="th-TH" sz="3200" b="1" dirty="0" smtClean="0"/>
            </a:br>
            <a:r>
              <a:rPr lang="th-TH" sz="3200" b="1" dirty="0" smtClean="0"/>
              <a:t>และเดการต์ (นักปรัชญาชาวฝรั่งเศส) ถือว่าจิตกับกายแยกส่วนกัน</a:t>
            </a:r>
            <a:endParaRPr lang="th-TH" sz="3200" b="1" dirty="0"/>
          </a:p>
        </p:txBody>
      </p:sp>
      <p:pic>
        <p:nvPicPr>
          <p:cNvPr id="5" name="Content Placeholder 4" descr="comparison body and mind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00298" y="2928934"/>
            <a:ext cx="5163402" cy="3714776"/>
          </a:xfr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654560"/>
          </a:xfrm>
        </p:spPr>
        <p:txBody>
          <a:bodyPr>
            <a:normAutofit/>
          </a:bodyPr>
          <a:lstStyle/>
          <a:p>
            <a:r>
              <a:rPr lang="th-TH" b="1" dirty="0" smtClean="0"/>
              <a:t>บทสดุดี 10 บท</a:t>
            </a:r>
            <a:r>
              <a:rPr lang="th-TH" dirty="0" smtClean="0"/>
              <a:t/>
            </a:r>
            <a:br>
              <a:rPr lang="th-TH" dirty="0" smtClean="0"/>
            </a:br>
            <a:r>
              <a:rPr lang="th-TH" b="1" dirty="0" smtClean="0"/>
              <a:t>เพลงสดุดีที่ 25/41/42/43/51/92/103/119/81/88/136</a:t>
            </a:r>
            <a:r>
              <a:rPr lang="en-US" dirty="0" smtClean="0"/>
              <a:t/>
            </a:r>
            <a:br>
              <a:rPr lang="en-US" dirty="0" smtClean="0"/>
            </a:br>
            <a:endParaRPr lang="th-TH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/>
              <a:t>เพลงสดุดี 25</a:t>
            </a:r>
            <a:r>
              <a:rPr lang="en-US" dirty="0"/>
              <a:t/>
            </a:r>
            <a:br>
              <a:rPr lang="en-US" dirty="0"/>
            </a:br>
            <a:r>
              <a:rPr lang="th-TH" b="1" dirty="0"/>
              <a:t>เพลงสดุดีของกษัตริย์ดาวิด</a:t>
            </a:r>
            <a:r>
              <a:rPr lang="en-US" dirty="0"/>
              <a:t/>
            </a:r>
            <a:br>
              <a:rPr lang="en-US" dirty="0"/>
            </a:b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sz="4000" dirty="0" smtClean="0">
                <a:latin typeface="Angsana New" pitchFamily="18" charset="-34"/>
                <a:cs typeface="Angsana New" pitchFamily="18" charset="-34"/>
              </a:rPr>
              <a:t>มนุษย์สวด</a:t>
            </a:r>
            <a:r>
              <a:rPr lang="th-TH" sz="4000" dirty="0">
                <a:latin typeface="Angsana New" pitchFamily="18" charset="-34"/>
                <a:cs typeface="Angsana New" pitchFamily="18" charset="-34"/>
              </a:rPr>
              <a:t>ภาวนา </a:t>
            </a:r>
            <a:r>
              <a:rPr lang="th-TH" sz="4000" dirty="0" smtClean="0">
                <a:latin typeface="Angsana New" pitchFamily="18" charset="-34"/>
                <a:cs typeface="Angsana New" pitchFamily="18" charset="-34"/>
              </a:rPr>
              <a:t>เมื่อรู้สึก</a:t>
            </a:r>
            <a:r>
              <a:rPr lang="th-TH" sz="4000" dirty="0">
                <a:latin typeface="Angsana New" pitchFamily="18" charset="-34"/>
                <a:cs typeface="Angsana New" pitchFamily="18" charset="-34"/>
              </a:rPr>
              <a:t>ถูกศัตรูกดขี่ จึงหันหาพระเจ้าด้วยความ</a:t>
            </a:r>
            <a:r>
              <a:rPr lang="th-TH" sz="4000" dirty="0" smtClean="0">
                <a:latin typeface="Angsana New" pitchFamily="18" charset="-34"/>
                <a:cs typeface="Angsana New" pitchFamily="18" charset="-34"/>
              </a:rPr>
              <a:t>มั่นใจ  ว่าพระเจ้าจะทรงปลดปล่อย</a:t>
            </a:r>
            <a:r>
              <a:rPr lang="th-TH" sz="4000" dirty="0">
                <a:latin typeface="Angsana New" pitchFamily="18" charset="-34"/>
                <a:cs typeface="Angsana New" pitchFamily="18" charset="-34"/>
              </a:rPr>
              <a:t>เขาให้เป็นอิสระจากสถานการณ์นี้. </a:t>
            </a:r>
            <a:endParaRPr lang="th-TH" sz="4000" dirty="0" smtClean="0">
              <a:latin typeface="Angsana New" pitchFamily="18" charset="-34"/>
              <a:cs typeface="Angsana New" pitchFamily="18" charset="-34"/>
            </a:endParaRPr>
          </a:p>
          <a:p>
            <a:r>
              <a:rPr lang="th-TH" sz="4000" dirty="0" smtClean="0">
                <a:latin typeface="Angsana New" pitchFamily="18" charset="-34"/>
                <a:cs typeface="Angsana New" pitchFamily="18" charset="-34"/>
              </a:rPr>
              <a:t>ข้อ 1</a:t>
            </a:r>
            <a:r>
              <a:rPr lang="th-TH" sz="4000" dirty="0">
                <a:latin typeface="Angsana New" pitchFamily="18" charset="-34"/>
                <a:cs typeface="Angsana New" pitchFamily="18" charset="-34"/>
              </a:rPr>
              <a:t>“ข้าพเจ้ายกจิตใจระลึกถึงพระองค์</a:t>
            </a:r>
            <a:r>
              <a:rPr lang="th-TH" sz="4000" dirty="0" smtClean="0">
                <a:latin typeface="Angsana New" pitchFamily="18" charset="-34"/>
                <a:cs typeface="Angsana New" pitchFamily="18" charset="-34"/>
              </a:rPr>
              <a:t>”.</a:t>
            </a:r>
          </a:p>
          <a:p>
            <a:r>
              <a:rPr lang="th-TH" sz="4000" dirty="0">
                <a:latin typeface="Angsana New" pitchFamily="18" charset="-34"/>
                <a:cs typeface="Angsana New" pitchFamily="18" charset="-34"/>
              </a:rPr>
              <a:t>เขา</a:t>
            </a:r>
            <a:r>
              <a:rPr lang="th-TH" sz="4000" dirty="0" smtClean="0">
                <a:latin typeface="Angsana New" pitchFamily="18" charset="-34"/>
                <a:cs typeface="Angsana New" pitchFamily="18" charset="-34"/>
              </a:rPr>
              <a:t>ปรารถนา</a:t>
            </a:r>
            <a:r>
              <a:rPr lang="th-TH" sz="4000" dirty="0">
                <a:latin typeface="Angsana New" pitchFamily="18" charset="-34"/>
                <a:cs typeface="Angsana New" pitchFamily="18" charset="-34"/>
              </a:rPr>
              <a:t>ที่จะ</a:t>
            </a:r>
            <a:r>
              <a:rPr lang="th-TH" sz="4000" dirty="0" smtClean="0">
                <a:latin typeface="Angsana New" pitchFamily="18" charset="-34"/>
                <a:cs typeface="Angsana New" pitchFamily="18" charset="-34"/>
              </a:rPr>
              <a:t>ยกตัวตนทั้งครบ (ร่างกายและจิตใจ) ขึ้น</a:t>
            </a:r>
            <a:r>
              <a:rPr lang="th-TH" sz="4000" dirty="0">
                <a:latin typeface="Angsana New" pitchFamily="18" charset="-34"/>
                <a:cs typeface="Angsana New" pitchFamily="18" charset="-34"/>
              </a:rPr>
              <a:t>และเข้าถึง</a:t>
            </a:r>
            <a:r>
              <a:rPr lang="th-TH" sz="4000" dirty="0" smtClean="0">
                <a:latin typeface="Angsana New" pitchFamily="18" charset="-34"/>
                <a:cs typeface="Angsana New" pitchFamily="18" charset="-34"/>
              </a:rPr>
              <a:t>สิ่งแวดล้อมทางจิตใจที่</a:t>
            </a:r>
            <a:r>
              <a:rPr lang="th-TH" sz="4000" dirty="0">
                <a:latin typeface="Angsana New" pitchFamily="18" charset="-34"/>
                <a:cs typeface="Angsana New" pitchFamily="18" charset="-34"/>
              </a:rPr>
              <a:t>มีพระ</a:t>
            </a:r>
            <a:r>
              <a:rPr lang="th-TH" sz="4000" dirty="0" smtClean="0">
                <a:latin typeface="Angsana New" pitchFamily="18" charset="-34"/>
                <a:cs typeface="Angsana New" pitchFamily="18" charset="-34"/>
              </a:rPr>
              <a:t>เจ้า</a:t>
            </a:r>
            <a:endParaRPr lang="en-US" sz="4000" dirty="0">
              <a:latin typeface="Angsana New" pitchFamily="18" charset="-34"/>
              <a:cs typeface="Angsana New" pitchFamily="18" charset="-34"/>
            </a:endParaRPr>
          </a:p>
          <a:p>
            <a:endParaRPr lang="th-TH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25668"/>
          </a:xfrm>
        </p:spPr>
        <p:txBody>
          <a:bodyPr>
            <a:normAutofit fontScale="90000"/>
          </a:bodyPr>
          <a:lstStyle/>
          <a:p>
            <a:r>
              <a:rPr lang="th-TH" sz="4000" b="1" dirty="0" smtClean="0"/>
              <a:t>สดด 25.5 โปรดนำข้าพเจ้าด้วยความจริงของพระองค์</a:t>
            </a:r>
            <a:br>
              <a:rPr lang="th-TH" sz="4000" b="1" dirty="0" smtClean="0"/>
            </a:br>
            <a:r>
              <a:rPr lang="th-TH" sz="4000" b="1" dirty="0" smtClean="0"/>
              <a:t> และทรงสอนข้าพเจ้า</a:t>
            </a:r>
            <a:br>
              <a:rPr lang="th-TH" sz="4000" b="1" dirty="0" smtClean="0"/>
            </a:br>
            <a:r>
              <a:rPr lang="th-TH" sz="4000" b="1" dirty="0" smtClean="0"/>
              <a:t> เพราะพระองค์ทรงเป็นพระเจ้าผู้ทรงช่วยข้าพเจ้าให้รอดพ้น</a:t>
            </a:r>
            <a:endParaRPr lang="th-TH" sz="4000" b="1" dirty="0"/>
          </a:p>
        </p:txBody>
      </p:sp>
      <p:pic>
        <p:nvPicPr>
          <p:cNvPr id="4" name="Content Placeholder 3" descr="palsm 25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28794" y="2863050"/>
            <a:ext cx="5572164" cy="3280593"/>
          </a:xfr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กษัตริย์อิสราเอลที่หนีห่างพระเจ้า ได้กดขี่ประชาชน</a:t>
            </a:r>
            <a:endParaRPr lang="th-TH" b="1" dirty="0"/>
          </a:p>
        </p:txBody>
      </p:sp>
      <p:pic>
        <p:nvPicPr>
          <p:cNvPr id="4" name="Content Placeholder 3" descr="king david and bethsheba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71735" y="1948034"/>
            <a:ext cx="4232855" cy="4052733"/>
          </a:xfr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 smtClean="0"/>
              <a:t>25. 2-3 ผู้ที่มีความหวังในพระงอค์จะไม่ได้รับความอับอาย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sz="4000" dirty="0">
                <a:latin typeface="Calibri" pitchFamily="34" charset="0"/>
              </a:rPr>
              <a:t>ผู้ประพันธ์เพลงสดุดีมอบความวางใจทั้งหมดของเขาในพระเจ้า รู้</a:t>
            </a:r>
            <a:r>
              <a:rPr lang="th-TH" sz="4000" dirty="0" smtClean="0">
                <a:latin typeface="Calibri" pitchFamily="34" charset="0"/>
              </a:rPr>
              <a:t>ว่า เขาเชื่อว่าพระเจ้าสดับฟังเขา </a:t>
            </a:r>
            <a:r>
              <a:rPr lang="th-TH" sz="4000" dirty="0">
                <a:latin typeface="Calibri" pitchFamily="34" charset="0"/>
              </a:rPr>
              <a:t>และเขาปรารถนาให้ศัตรูของเขาและผู้ที่ทรยศรู้สึกสับสนเสียเอง</a:t>
            </a:r>
            <a:endParaRPr lang="en-US" sz="40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25.1-2 ข้าพเจ้ายกจิตใจระลึกถึงพระองค์</a:t>
            </a:r>
            <a:endParaRPr lang="th-TH" b="1" dirty="0"/>
          </a:p>
        </p:txBody>
      </p:sp>
      <p:pic>
        <p:nvPicPr>
          <p:cNvPr id="4" name="Content Placeholder 3" descr="สดุดี 2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3684" y="1600200"/>
            <a:ext cx="6036632" cy="4525963"/>
          </a:xfr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i="1" dirty="0" smtClean="0"/>
              <a:t>25. </a:t>
            </a:r>
            <a:r>
              <a:rPr lang="th-TH" i="1" dirty="0"/>
              <a:t>4-7 </a:t>
            </a:r>
            <a:r>
              <a:rPr lang="th-TH" i="1" dirty="0" smtClean="0"/>
              <a:t>“โปรดให้ข้าพเจ้ารู้จักทางของพระองค์”</a:t>
            </a:r>
            <a:r>
              <a:rPr lang="th-TH" dirty="0" smtClean="0"/>
              <a:t> 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sz="4000" dirty="0">
                <a:latin typeface="Angsana New" pitchFamily="18" charset="-34"/>
                <a:cs typeface="Angsana New" pitchFamily="18" charset="-34"/>
              </a:rPr>
              <a:t>ศิษย์จะเรียนรู้ศิลปะแห่งการเดินทางชีวิตอย่างชอบธรรม และเหนือสิ่งใด เขาต้องพิเคราะห์แยกแยะที่จำเป็นในการหลีกเลี่ยงย่างก้าวของคนชั่ว ที่เต็มไปด้วย</a:t>
            </a:r>
            <a:r>
              <a:rPr lang="th-TH" sz="4000" dirty="0" smtClean="0">
                <a:latin typeface="Angsana New" pitchFamily="18" charset="-34"/>
                <a:cs typeface="Angsana New" pitchFamily="18" charset="-34"/>
              </a:rPr>
              <a:t>เล่ห์กล ที่ชัก</a:t>
            </a:r>
            <a:r>
              <a:rPr lang="th-TH" sz="4000" dirty="0">
                <a:latin typeface="Angsana New" pitchFamily="18" charset="-34"/>
                <a:cs typeface="Angsana New" pitchFamily="18" charset="-34"/>
              </a:rPr>
              <a:t>นำด้วยข้อเสนอที่ไปในทางที่ผิด 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25.4 โปรดสอนมรรคาของพระองค์แก่ข้าพเจ้า</a:t>
            </a:r>
            <a:endParaRPr lang="th-TH" b="1" dirty="0"/>
          </a:p>
        </p:txBody>
      </p:sp>
      <p:pic>
        <p:nvPicPr>
          <p:cNvPr id="6" name="Content Placeholder 5" descr="hqdefault25  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1670" y="1571612"/>
            <a:ext cx="5993372" cy="4495029"/>
          </a:xfr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b="1" dirty="0" smtClean="0"/>
              <a:t>ดาวิดไม่ได้ประหารกษัตริย์ซาอูลที่ตามฆ่าเขา</a:t>
            </a:r>
            <a:endParaRPr lang="th-TH" b="1" dirty="0"/>
          </a:p>
        </p:txBody>
      </p:sp>
      <p:pic>
        <p:nvPicPr>
          <p:cNvPr id="4" name="Content Placeholder 3" descr="king Saul and King David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1670" y="1764767"/>
            <a:ext cx="5573944" cy="4593191"/>
          </a:xfr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i="1" dirty="0" smtClean="0"/>
              <a:t>25. </a:t>
            </a:r>
            <a:r>
              <a:rPr lang="th-TH" b="1" i="1" dirty="0"/>
              <a:t>6-7</a:t>
            </a:r>
            <a:r>
              <a:rPr lang="th-TH" b="1" dirty="0"/>
              <a:t> คนที่สวดภาวนาวอนขอความเมตตาและความดีงามจากพระเจ้าโดยตรง.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14882"/>
          </a:xfrm>
        </p:spPr>
        <p:txBody>
          <a:bodyPr>
            <a:noAutofit/>
          </a:bodyPr>
          <a:lstStyle/>
          <a:p>
            <a:r>
              <a:rPr lang="th-TH" sz="4000" dirty="0"/>
              <a:t>ความเวทนาสงสาร </a:t>
            </a:r>
            <a:r>
              <a:rPr lang="en-US" sz="4000" dirty="0"/>
              <a:t>(</a:t>
            </a:r>
            <a:r>
              <a:rPr lang="en-US" sz="4000" i="1" dirty="0" err="1"/>
              <a:t>rahamin</a:t>
            </a:r>
            <a:r>
              <a:rPr lang="en-US" sz="4000" i="1" dirty="0"/>
              <a:t>)</a:t>
            </a:r>
            <a:r>
              <a:rPr lang="th-TH" sz="4000" i="1" dirty="0"/>
              <a:t> </a:t>
            </a:r>
            <a:r>
              <a:rPr lang="th-TH" sz="4000" dirty="0"/>
              <a:t>และความรักเมตตา (</a:t>
            </a:r>
            <a:r>
              <a:rPr lang="en-US" sz="4000" i="1" dirty="0" err="1"/>
              <a:t>hesed</a:t>
            </a:r>
            <a:r>
              <a:rPr lang="en-US" sz="4000" dirty="0" smtClean="0"/>
              <a:t>)</a:t>
            </a:r>
            <a:r>
              <a:rPr lang="th-TH" sz="4000" dirty="0" smtClean="0"/>
              <a:t> ใน</a:t>
            </a:r>
            <a:r>
              <a:rPr lang="th-TH" sz="4000" dirty="0"/>
              <a:t>ข้อ 6 </a:t>
            </a:r>
            <a:endParaRPr lang="th-TH" sz="4000" dirty="0" smtClean="0"/>
          </a:p>
          <a:p>
            <a:r>
              <a:rPr lang="th-TH" sz="4000" dirty="0"/>
              <a:t>พระเจ้าทรงกระทำกับครรภ์มารดาและทรงทราบวิธีรักด้วยความรักที่เข้มข้นเช่นเดียวกันความรักที่มารดามีต่อบุตรของตน. </a:t>
            </a:r>
            <a:endParaRPr lang="th-TH" sz="4000" dirty="0" smtClean="0"/>
          </a:p>
          <a:p>
            <a:r>
              <a:rPr lang="th-TH" sz="4000" dirty="0"/>
              <a:t>เป็นลักษณะเด่นที่เขียนในระดับโมเลกูล </a:t>
            </a:r>
            <a:r>
              <a:rPr lang="th-TH" sz="4000" dirty="0" smtClean="0"/>
              <a:t>(</a:t>
            </a:r>
            <a:r>
              <a:rPr lang="fr-FR" sz="4000" dirty="0"/>
              <a:t>DN</a:t>
            </a:r>
            <a:r>
              <a:rPr lang="en-US" sz="4000" dirty="0"/>
              <a:t>A </a:t>
            </a:r>
            <a:r>
              <a:rPr lang="en-US" sz="4000" dirty="0" smtClean="0"/>
              <a:t>– </a:t>
            </a:r>
            <a:endParaRPr lang="th-TH" sz="4000" dirty="0" smtClean="0"/>
          </a:p>
          <a:p>
            <a:r>
              <a:rPr lang="th-TH" sz="4000" dirty="0" smtClean="0"/>
              <a:t>ดี</a:t>
            </a:r>
            <a:r>
              <a:rPr lang="th-TH" sz="4000" dirty="0"/>
              <a:t>เอนเอ</a:t>
            </a:r>
            <a:r>
              <a:rPr lang="th-TH" sz="4000" dirty="0" smtClean="0"/>
              <a:t>ของพระเจ้า). </a:t>
            </a:r>
            <a:endParaRPr lang="th-TH" sz="40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 smtClean="0"/>
              <a:t>ความรักของพระเจ้าเหมือน</a:t>
            </a:r>
            <a:br>
              <a:rPr lang="th-TH" b="1" dirty="0" smtClean="0"/>
            </a:br>
            <a:r>
              <a:rPr lang="th-TH" b="1" dirty="0" smtClean="0"/>
              <a:t>ความรักที่มารดามีต่อบุตรของตน</a:t>
            </a:r>
            <a:endParaRPr lang="th-TH" b="1" dirty="0"/>
          </a:p>
        </p:txBody>
      </p:sp>
      <p:pic>
        <p:nvPicPr>
          <p:cNvPr id="4" name="Content Placeholder 3" descr="mother with unable daughter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6833" y="1857364"/>
            <a:ext cx="5925839" cy="3929089"/>
          </a:xfr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i="1" dirty="0" smtClean="0"/>
              <a:t>บาป </a:t>
            </a:r>
            <a:r>
              <a:rPr lang="en-US" b="1" i="1" dirty="0" err="1" smtClean="0"/>
              <a:t>hatta’t</a:t>
            </a:r>
            <a:r>
              <a:rPr lang="th-TH" b="1" i="1" dirty="0" smtClean="0"/>
              <a:t> </a:t>
            </a:r>
            <a:r>
              <a:rPr lang="en-US" b="1" i="1" dirty="0" smtClean="0"/>
              <a:t> </a:t>
            </a:r>
            <a:r>
              <a:rPr lang="th-TH" b="1" i="1" dirty="0" smtClean="0"/>
              <a:t>  </a:t>
            </a:r>
            <a:r>
              <a:rPr lang="th-TH" b="1" dirty="0" smtClean="0"/>
              <a:t>เป็น</a:t>
            </a:r>
            <a:r>
              <a:rPr lang="th-TH" b="1" dirty="0"/>
              <a:t>คำฮีบรู.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sz="4000" dirty="0" smtClean="0"/>
              <a:t>กษัตริย์ดาวิดประพันธ์เพลง</a:t>
            </a:r>
            <a:r>
              <a:rPr lang="th-TH" sz="4000" dirty="0"/>
              <a:t>สดุดี </a:t>
            </a:r>
            <a:r>
              <a:rPr lang="th-TH" sz="4000" dirty="0" smtClean="0"/>
              <a:t>เมื่อพระองค์ย่างเข้า</a:t>
            </a:r>
            <a:r>
              <a:rPr lang="th-TH" sz="4000" dirty="0"/>
              <a:t>สู่วัย</a:t>
            </a:r>
            <a:r>
              <a:rPr lang="th-TH" sz="4000" dirty="0" smtClean="0"/>
              <a:t>ชรา</a:t>
            </a:r>
            <a:r>
              <a:rPr lang="en-US" sz="4000" dirty="0" smtClean="0"/>
              <a:t> </a:t>
            </a:r>
            <a:r>
              <a:rPr lang="th-TH" sz="4000" dirty="0" smtClean="0"/>
              <a:t>พระองค์ระลึกถึงสภาพ</a:t>
            </a:r>
            <a:r>
              <a:rPr lang="th-TH" sz="4000" dirty="0"/>
              <a:t>ของการกระทำผิดที่ร้ายแรง</a:t>
            </a:r>
            <a:r>
              <a:rPr lang="th-TH" sz="4000" dirty="0" smtClean="0"/>
              <a:t>ของพระองค์  ว่าเป็น  </a:t>
            </a:r>
            <a:r>
              <a:rPr lang="th-TH" sz="4000" dirty="0"/>
              <a:t>“บาป” </a:t>
            </a:r>
            <a:endParaRPr lang="th-TH" sz="4000" dirty="0" smtClean="0"/>
          </a:p>
          <a:p>
            <a:r>
              <a:rPr lang="th-TH" sz="4000" dirty="0" smtClean="0"/>
              <a:t>บาปคือสภาพที่ไม่</a:t>
            </a:r>
            <a:r>
              <a:rPr lang="th-TH" sz="4000" dirty="0"/>
              <a:t>อาจเข้าถึงเป้าหมายด้านจริยธรรมและศาสนาได้. 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b="1" dirty="0" smtClean="0"/>
              <a:t>ประกาศกนาธันเตือนให้เกษัตริย์ดาวิดสำนึกบาป</a:t>
            </a:r>
            <a:endParaRPr lang="th-TH" b="1" dirty="0"/>
          </a:p>
        </p:txBody>
      </p:sp>
      <p:pic>
        <p:nvPicPr>
          <p:cNvPr id="4" name="Content Placeholder 3" descr="prophet and king David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97681" y="2143116"/>
            <a:ext cx="5446478" cy="3786214"/>
          </a:xfr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บาป คือ “</a:t>
            </a:r>
            <a:r>
              <a:rPr lang="th-TH" b="1" dirty="0"/>
              <a:t>การละเมิดกฎ”  ภาษาฮีบรูคือ “</a:t>
            </a:r>
            <a:r>
              <a:rPr lang="en-US" b="1" dirty="0"/>
              <a:t>pasha ’</a:t>
            </a:r>
            <a:r>
              <a:rPr lang="th-TH" b="1" dirty="0"/>
              <a:t> </a:t>
            </a:r>
            <a:r>
              <a:rPr lang="th-TH" dirty="0" smtClean="0"/>
              <a:t> 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sz="4000" dirty="0" smtClean="0"/>
              <a:t>บาปสังคมคือบาปการไม่ซื่อสัตย์ต่อพระเจ้า</a:t>
            </a:r>
            <a:endParaRPr lang="en-US" sz="4000" dirty="0" smtClean="0"/>
          </a:p>
          <a:p>
            <a:r>
              <a:rPr lang="th-TH" sz="4000" dirty="0" smtClean="0"/>
              <a:t>การละเมิดกฎของพระเจ้าในการกระทำให้พระวิหารเป็นมลทิน ทำให้พระเจ้าเสื่อมพระเกียรติ    ในขณะที่มีการนมัสการบูชาที่เหมาะสมสำหรับพระวิหาร และการปฏิบัติทางศาสนาที่ทำให้ประชาชนมีมลทิน</a:t>
            </a:r>
            <a:r>
              <a:rPr lang="en-US" sz="4000" dirty="0" smtClean="0"/>
              <a:t>. </a:t>
            </a:r>
            <a:endParaRPr lang="th-TH" sz="40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การบูชารูปเคารพ</a:t>
            </a:r>
            <a:endParaRPr lang="th-TH" dirty="0"/>
          </a:p>
        </p:txBody>
      </p:sp>
      <p:pic>
        <p:nvPicPr>
          <p:cNvPr id="4" name="Content Placeholder 3" descr="jewish king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00364" y="1756520"/>
            <a:ext cx="3500462" cy="4692109"/>
          </a:xfr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i="1" dirty="0" smtClean="0"/>
              <a:t>ข้อ 8-11 เส้นทางแห่งพันธสัญญา.</a:t>
            </a:r>
            <a:r>
              <a:rPr lang="th-TH" dirty="0" smtClean="0"/>
              <a:t> 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th-TH" sz="4000" dirty="0" smtClean="0"/>
              <a:t>พระเยซูเจ้าทรงสอนศิษย์ให้เป็น “ผู้ถ่อมตน”.  </a:t>
            </a:r>
            <a:r>
              <a:rPr lang="en-US" sz="4000" dirty="0" smtClean="0"/>
              <a:t>‘</a:t>
            </a:r>
            <a:r>
              <a:rPr lang="en-US" sz="4000" dirty="0" err="1" smtClean="0"/>
              <a:t>anawim</a:t>
            </a:r>
            <a:r>
              <a:rPr lang="th-TH" sz="4000" dirty="0" smtClean="0"/>
              <a:t> </a:t>
            </a:r>
            <a:r>
              <a:rPr lang="en-US" sz="4000" dirty="0" smtClean="0"/>
              <a:t> </a:t>
            </a:r>
            <a:r>
              <a:rPr lang="th-TH" sz="4000" dirty="0" smtClean="0"/>
              <a:t>ชี้แสดงถึง</a:t>
            </a:r>
          </a:p>
          <a:p>
            <a:pPr>
              <a:buNone/>
            </a:pPr>
            <a:r>
              <a:rPr lang="th-TH" sz="4000" dirty="0" smtClean="0"/>
              <a:t>         1.คนยากจนจากมุมมองด้านวัตถุ (สภษ 14.21/อาโมส 2.7).</a:t>
            </a:r>
          </a:p>
          <a:p>
            <a:pPr>
              <a:buNone/>
            </a:pPr>
            <a:r>
              <a:rPr lang="th-TH" sz="4000" dirty="0" smtClean="0"/>
              <a:t>         2. ผู้ถ่อมตนที่รอคอยทุกสิ่งจากพระเจ้า  และสำนึกว่าตนเองอยู่ใน   สถานะบาป (“ทรงอภัยความผิดของข้าพเจ้า”) </a:t>
            </a:r>
            <a:endParaRPr lang="th-TH" sz="40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‘</a:t>
            </a:r>
            <a:r>
              <a:rPr lang="en-US" dirty="0" err="1" smtClean="0"/>
              <a:t>anawim</a:t>
            </a:r>
            <a:r>
              <a:rPr lang="en-US" dirty="0" smtClean="0"/>
              <a:t> </a:t>
            </a:r>
            <a:r>
              <a:rPr lang="th-TH" b="1" dirty="0" smtClean="0"/>
              <a:t>ผู้ถ่อมตนและยากจน มั่นใจในพระเจ้า</a:t>
            </a:r>
            <a:endParaRPr lang="th-TH" b="1" dirty="0"/>
          </a:p>
        </p:txBody>
      </p:sp>
      <p:pic>
        <p:nvPicPr>
          <p:cNvPr id="4" name="Content Placeholder 3" descr="anawim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75624" y="2143115"/>
            <a:ext cx="5511086" cy="4127995"/>
          </a:xfr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 smtClean="0"/>
              <a:t>พระเมตตาถูกเชื่อมกับความเคารพใน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th-TH" b="1" dirty="0" smtClean="0"/>
              <a:t>พันธสัญญา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600" i="1" dirty="0" err="1" smtClean="0"/>
              <a:t>berit</a:t>
            </a:r>
            <a:r>
              <a:rPr lang="th-TH" sz="3600" i="1" dirty="0" smtClean="0"/>
              <a:t> </a:t>
            </a:r>
            <a:r>
              <a:rPr lang="th-TH" sz="3600" dirty="0" smtClean="0"/>
              <a:t>การผูกพันระหว่าง 2 พวกที่ถูก “ตัดขาดจากกัน” </a:t>
            </a:r>
          </a:p>
          <a:p>
            <a:pPr>
              <a:buNone/>
            </a:pPr>
            <a:r>
              <a:rPr lang="th-TH" sz="3600" dirty="0" smtClean="0"/>
              <a:t>    พันธสัญญา (</a:t>
            </a:r>
            <a:r>
              <a:rPr lang="en-US" sz="3600" dirty="0" smtClean="0"/>
              <a:t>karat  </a:t>
            </a:r>
            <a:r>
              <a:rPr lang="en-US" sz="3600" dirty="0" err="1" smtClean="0"/>
              <a:t>berit</a:t>
            </a:r>
            <a:r>
              <a:rPr lang="th-TH" sz="3600" dirty="0" smtClean="0"/>
              <a:t> )  เรียกร้องข้อตกลงด้วยการผ่าตัวสัตว์เป็นสองซีก. ทั้งสองพวกเดินผ่านกลางร่างของสัตว์ </a:t>
            </a:r>
          </a:p>
          <a:p>
            <a:r>
              <a:rPr lang="th-TH" sz="3600" dirty="0" smtClean="0"/>
              <a:t> เป็นการผูกมัดตนเองต่อกันและกัน  เพื่อปฏิบัติสิ่งที่ตกลงไว้และวอนขอชะตากรรมเดียวกับสัตว์ (สัตว์ที่ใช้ประกอบพิธีบูชาของชาวอิสราเอล) ที่จะเกิดขึ้นกับตนถ้าพวกเขาไม่ปฏิบัติตามสัญญา. </a:t>
            </a:r>
            <a:endParaRPr lang="th-TH" sz="36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การนมัสการพระเจ้า</a:t>
            </a:r>
            <a:endParaRPr lang="th-TH" b="1" dirty="0"/>
          </a:p>
        </p:txBody>
      </p:sp>
      <p:pic>
        <p:nvPicPr>
          <p:cNvPr id="4" name="Content Placeholder 3" descr="animal worship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04190" y="1500174"/>
            <a:ext cx="5982454" cy="4143404"/>
          </a:xfr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i="1" dirty="0" smtClean="0"/>
              <a:t>	</a:t>
            </a:r>
            <a:r>
              <a:rPr lang="th-TH" b="1" i="1" dirty="0" smtClean="0"/>
              <a:t>ข้อ 12-15ข เส้นทางของพันธสัญญา</a:t>
            </a:r>
            <a:br>
              <a:rPr lang="th-TH" b="1" i="1" dirty="0" smtClean="0"/>
            </a:br>
            <a:r>
              <a:rPr lang="th-TH" b="1" i="1" dirty="0" smtClean="0"/>
              <a:t>และความเกรงกลัวพระเจ้า 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th-TH" sz="4000" dirty="0" smtClean="0"/>
          </a:p>
          <a:p>
            <a:r>
              <a:rPr lang="th-TH" sz="4000" dirty="0" smtClean="0"/>
              <a:t>ความมั่งคั่ง  การมีลูกหลานมากมายและมีที่ดิน  ล้วนเป็นของประทานของพระเจ้าแก่ผู้ที่ปฏิบัติตามพันธสัญญา พร้อมกับความรู้เรื่องธรรมล้ำลึกของพระเจ้าและการปกป้องที่พระองค์ประทานแก่มิตรของพระองค์  ทรงปล่อยพวกเขาให้เป็นอิสระ เหมือนกับปล่อยนกจากรังของบ่วงแร้วที่ดักสัตว์ปีก (ดู สดด 31.4)</a:t>
            </a:r>
            <a:endParaRPr lang="en-US" sz="40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ม้วนพระคัมภีร์</a:t>
            </a:r>
            <a:endParaRPr lang="th-TH" b="1" dirty="0"/>
          </a:p>
        </p:txBody>
      </p:sp>
      <p:pic>
        <p:nvPicPr>
          <p:cNvPr id="4" name="Content Placeholder 3" descr="covenant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8728" y="1508761"/>
            <a:ext cx="6092434" cy="4563445"/>
          </a:xfr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11288"/>
          </a:xfrm>
        </p:spPr>
        <p:txBody>
          <a:bodyPr>
            <a:normAutofit/>
          </a:bodyPr>
          <a:lstStyle/>
          <a:p>
            <a:r>
              <a:rPr lang="th-TH" b="1" i="1" dirty="0" smtClean="0"/>
              <a:t>ข้อ 16-19 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71678"/>
            <a:ext cx="8229600" cy="4054485"/>
          </a:xfrm>
        </p:spPr>
        <p:txBody>
          <a:bodyPr>
            <a:noAutofit/>
          </a:bodyPr>
          <a:lstStyle/>
          <a:p>
            <a:r>
              <a:rPr lang="th-TH" sz="4000" i="1" dirty="0" smtClean="0"/>
              <a:t>“โปรดผินพระพักตร์มาทางข้าพเจ้าและทรงพระกรุณาต่อข้าพเจ้าเถิด  เพราะข้าพเจ้าอยู่อย่างโดดเดี่ยว และเป็นทุกข์ ... และทรงลบล้างบาปทั้งปวงของข้าพเจ้าให้สิ้นไป”</a:t>
            </a:r>
            <a:r>
              <a:rPr lang="th-TH" sz="4000" dirty="0" smtClean="0"/>
              <a:t>.</a:t>
            </a:r>
          </a:p>
          <a:p>
            <a:r>
              <a:rPr lang="th-TH" sz="4000" dirty="0" smtClean="0"/>
              <a:t>ความเจ็บปวดที่เลวร้ายที่สุดมาจากการเห็นบาปของเขาเอง </a:t>
            </a:r>
            <a:endParaRPr lang="th-TH" sz="40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สดุดี25  16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4480" y="1722800"/>
            <a:ext cx="5520562" cy="4135092"/>
          </a:xfr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i="1" dirty="0" smtClean="0"/>
              <a:t>ข้อ 20-21</a:t>
            </a:r>
            <a:r>
              <a:rPr lang="th-TH" dirty="0" smtClean="0"/>
              <a:t> ค</a:t>
            </a:r>
            <a:r>
              <a:rPr lang="th-TH" i="1" dirty="0" smtClean="0"/>
              <a:t>วามวางใจ </a:t>
            </a:r>
            <a:r>
              <a:rPr lang="en-US" i="1" dirty="0" smtClean="0"/>
              <a:t>  </a:t>
            </a:r>
            <a:r>
              <a:rPr lang="th-TH" i="1" dirty="0" smtClean="0"/>
              <a:t>ความหวัง  และความละอายใจ 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sz="4400" dirty="0" smtClean="0"/>
              <a:t>เขาเปิดตัวเองเพื่อรับพระเมตตาของพระเจ้าในความหวังการให้อภัย. </a:t>
            </a:r>
          </a:p>
          <a:p>
            <a:r>
              <a:rPr lang="th-TH" sz="4400" dirty="0" smtClean="0"/>
              <a:t>แท้จริงแล้ว การเปิดเผยบาปของคนๆหนึ่งเป็นสภาพล่วงหน้าเพื่อรับการอภัย </a:t>
            </a:r>
            <a:endParaRPr lang="th-TH" sz="44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654296"/>
          </a:xfrm>
        </p:spPr>
        <p:txBody>
          <a:bodyPr>
            <a:normAutofit fontScale="90000"/>
          </a:bodyPr>
          <a:lstStyle/>
          <a:p>
            <a:r>
              <a:rPr lang="th-TH" b="1" dirty="0" smtClean="0"/>
              <a:t>เพลงสดุดีที่ 41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th-TH" b="1" dirty="0" smtClean="0"/>
              <a:t>ถึงหัวหน้านักขับร้อง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th-TH" b="1" dirty="0" smtClean="0"/>
              <a:t>เพลงสดุดีของกษัตริย์ดาวิด</a:t>
            </a:r>
            <a:r>
              <a:rPr lang="en-US" dirty="0" smtClean="0"/>
              <a:t/>
            </a:r>
            <a:br>
              <a:rPr lang="en-US" dirty="0" smtClean="0"/>
            </a:b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928934"/>
            <a:ext cx="8229600" cy="3197229"/>
          </a:xfrm>
        </p:spPr>
        <p:txBody>
          <a:bodyPr>
            <a:normAutofit/>
          </a:bodyPr>
          <a:lstStyle/>
          <a:p>
            <a:r>
              <a:rPr lang="th-TH" sz="4400" dirty="0" smtClean="0"/>
              <a:t>เราสามารถแบ่งบทประพันธ์ย่อยเป็น 3 ภาค ได้แก่ บทเพลงแห่งปรีชาญาณ (ข้อ 1- 4) บทคร่ำครวญเพื่อต่อต้านศัตรู (ข้อ 5-9) และคำยืนยันความเชื่อ (ข้อ 10-21). จบด้วยชุมชนอ่านข้อ 13 อีกครั้ง</a:t>
            </a:r>
            <a:endParaRPr lang="th-TH" sz="44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68412"/>
          </a:xfrm>
        </p:spPr>
        <p:txBody>
          <a:bodyPr>
            <a:normAutofit fontScale="90000"/>
          </a:bodyPr>
          <a:lstStyle/>
          <a:p>
            <a:r>
              <a:rPr lang="th-TH" b="1" dirty="0" smtClean="0"/>
              <a:t>ข้อ 4 โปรดรักษาข้าพเจ้าให้หาย เพราะข้าพเจ้าทำบาปผิดต่อพระองค์</a:t>
            </a:r>
            <a:endParaRPr lang="th-TH" b="1" dirty="0"/>
          </a:p>
        </p:txBody>
      </p:sp>
      <p:pic>
        <p:nvPicPr>
          <p:cNvPr id="6" name="Content Placeholder 5" descr="index 41   4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71736" y="1862918"/>
            <a:ext cx="4137849" cy="4137849"/>
          </a:xfr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42. 1-3 บทเพลงแห่งปรีชาญาณ 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sz="4400" dirty="0" smtClean="0"/>
              <a:t>เหตุการณ์ที่น่าชื่นชมยินดีหรือเศร้าโศกภายในเหตุการณ์ทั้งหมด ในบทประพันธ์ต่างๆ มีการสงวนความสุขแท้สำหรับผู้ที่รักพระเจ้าและอยู่ในความเป็นน้ำหนึ่งใจเดียวกับเพื่อนบ้านของพวกเขา.</a:t>
            </a:r>
            <a:endParaRPr lang="th-TH" sz="440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 smtClean="0"/>
              <a:t>เพลงสดุดีที่ 41 ยกย่องทัศนคติของความเมตตาว่า “คนยากจน ย่อมเป็นสุข” (ข้อ 1). 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sz="4400" dirty="0" smtClean="0"/>
              <a:t>คำสั่งสอนเกี่ยวกับแสดงเมตตาธรรมที่มีต่อเพื่อนบ้าน. </a:t>
            </a:r>
          </a:p>
          <a:p>
            <a:r>
              <a:rPr lang="th-TH" sz="4400" dirty="0" smtClean="0"/>
              <a:t>การกระทำเพื่อเห็นแก่คนที่ถูกกดขี่ ถือเป็นมิติด้านเทววิทยาว่า “ผู้มีใจกว้างต่อคนยากจนเสมือนให้พระยาห์เวห์ทรงขอยืม/พระองค์จะทรงตอบแทนการกระทำของเขา” (สภษ 19.17) </a:t>
            </a:r>
            <a:endParaRPr lang="th-TH" sz="440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พระเจ้าทรงช่วยเขาในยามทุกข์ร้อน สดด 41.1</a:t>
            </a:r>
            <a:endParaRPr lang="th-TH" b="1" dirty="0"/>
          </a:p>
        </p:txBody>
      </p:sp>
      <p:pic>
        <p:nvPicPr>
          <p:cNvPr id="4" name="Content Placeholder 3" descr="index   41  1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9001" y="1785927"/>
            <a:ext cx="7106669" cy="4429156"/>
          </a:xfr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เพลงสดุดีที่ 41.2-3 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sz="4400" dirty="0" smtClean="0"/>
              <a:t>การรวมเป็นหนึ่งเดียวระหว่างความรักพระเจ้ากับความรักของเพื่อนมนุษย์ </a:t>
            </a:r>
          </a:p>
          <a:p>
            <a:r>
              <a:rPr lang="th-TH" sz="4400" dirty="0" smtClean="0"/>
              <a:t>เป็นตรรกะเดียวกันที่พระเยซูเจ้าทรงใช้ในการสอนของพระองค์ (ดู (มธ.22.36-40 </a:t>
            </a:r>
            <a:r>
              <a:rPr lang="fr-FR" sz="4400" dirty="0" smtClean="0"/>
              <a:t>/ </a:t>
            </a:r>
            <a:r>
              <a:rPr lang="th-TH" sz="4400" dirty="0" smtClean="0"/>
              <a:t>ลก.10.25-27) </a:t>
            </a:r>
            <a:endParaRPr lang="th-TH" sz="4400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ข้อ 4-9 </a:t>
            </a:r>
            <a:r>
              <a:rPr lang="th-TH" i="1" dirty="0" smtClean="0"/>
              <a:t>คำคร่ำครวญขอให้ต่อต้านศัตรู 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>
            <a:noAutofit/>
          </a:bodyPr>
          <a:lstStyle/>
          <a:p>
            <a:r>
              <a:rPr lang="th-TH" sz="4000" dirty="0" smtClean="0"/>
              <a:t>เขายอมรับบาปของตน ดังนั้น เขาจึงหวังที่จะได้รับการรักษา.</a:t>
            </a:r>
          </a:p>
          <a:p>
            <a:r>
              <a:rPr lang="th-TH" sz="4000" dirty="0" smtClean="0"/>
              <a:t>ข้อ 5-9  ระลึกถึงเหตุการณ์หนึ่ง เมื่อเพื่อนของโยบขอให้โยบยอมรับบาปของเขา  เพื่อเขาจะได้รับการรักษา </a:t>
            </a:r>
          </a:p>
          <a:p>
            <a:r>
              <a:rPr lang="th-TH" sz="4000" dirty="0" smtClean="0"/>
              <a:t>ผู้ประพันธ์คาดหวังการสนับสนุนจากเพื่อนของเขา  เนื่องจากมิตรภาพที่แท้จริงถูกวัดจากความโชคร้ายที่ตนได้รับ (สุภาษิต 17.17 / 27.10). </a:t>
            </a:r>
            <a:endParaRPr lang="th-TH" sz="4000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i="1" dirty="0" smtClean="0"/>
              <a:t>ข้อ 10-12 การยืนยันความเชื่อ</a:t>
            </a:r>
            <a:r>
              <a:rPr lang="en-US" b="1" i="1" dirty="0" smtClean="0"/>
              <a:t> –</a:t>
            </a:r>
            <a:r>
              <a:rPr lang="th-TH" b="1" i="1" dirty="0" smtClean="0"/>
              <a:t> </a:t>
            </a:r>
            <a:r>
              <a:rPr lang="th-TH" b="1" dirty="0" smtClean="0"/>
              <a:t>ข้อ   10 ใช้คำกริยา “สง่างาม” (</a:t>
            </a:r>
            <a:r>
              <a:rPr lang="en-US" b="1" dirty="0" err="1" smtClean="0"/>
              <a:t>hanan</a:t>
            </a:r>
            <a:r>
              <a:rPr lang="th-TH" b="1" dirty="0" smtClean="0"/>
              <a:t> </a:t>
            </a:r>
            <a:r>
              <a:rPr lang="en-US" b="1" dirty="0" smtClean="0"/>
              <a:t>) </a:t>
            </a:r>
            <a:r>
              <a:rPr lang="th-TH" b="1" dirty="0" smtClean="0"/>
              <a:t>คำกริยาสำหรับความเห็นอกเห็นใจ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th-TH" sz="4400" dirty="0" smtClean="0"/>
          </a:p>
          <a:p>
            <a:r>
              <a:rPr lang="th-TH" sz="4400" dirty="0" smtClean="0"/>
              <a:t>พระเจ้าทรงปล่อยคนหนึ่งให้เป็นอิสระจากความชั่ว เป็นการกระทำของความรักอันลึกซึ้งของพระเจ้า. </a:t>
            </a:r>
          </a:p>
          <a:p>
            <a:r>
              <a:rPr lang="th-TH" sz="4400" dirty="0" smtClean="0"/>
              <a:t>การประทับอยู่ของพระเจ้าทำให้ผู้ประพันธ์เพลงสดุดียินดี และได้ประสบกับความหรรษทานที่พิเศษสุดที่ได้สุขภาพที่ดีกลับคืนมา. </a:t>
            </a:r>
            <a:endParaRPr lang="th-TH" sz="4400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011486"/>
          </a:xfrm>
        </p:spPr>
        <p:txBody>
          <a:bodyPr>
            <a:normAutofit fontScale="90000"/>
          </a:bodyPr>
          <a:lstStyle/>
          <a:p>
            <a:r>
              <a:rPr lang="th-TH" sz="4000" dirty="0" smtClean="0"/>
              <a:t/>
            </a:r>
            <a:br>
              <a:rPr lang="th-TH" sz="4000" dirty="0" smtClean="0"/>
            </a:br>
            <a:r>
              <a:rPr lang="th-TH" sz="4000" b="1" dirty="0" smtClean="0"/>
              <a:t>บาปทำอะไรบ้าง </a:t>
            </a:r>
            <a:r>
              <a:rPr lang="th-TH" sz="3200" b="1" dirty="0" smtClean="0"/>
              <a:t/>
            </a:r>
            <a:br>
              <a:rPr lang="th-TH" sz="3200" b="1" dirty="0" smtClean="0"/>
            </a:br>
            <a:r>
              <a:rPr lang="th-TH" sz="3600" dirty="0" smtClean="0"/>
              <a:t>เป็นการดูหมิ่นพระเจ้า ฮบ 10.29/สดด.51.4</a:t>
            </a:r>
            <a:br>
              <a:rPr lang="th-TH" sz="3600" dirty="0" smtClean="0"/>
            </a:br>
            <a:r>
              <a:rPr lang="th-TH" sz="3600" dirty="0" smtClean="0"/>
              <a:t>    - เรื่องราวของเมืองโสดม ปฐก.13.3</a:t>
            </a:r>
            <a:br>
              <a:rPr lang="th-TH" sz="3600" dirty="0" smtClean="0"/>
            </a:br>
            <a:r>
              <a:rPr lang="th-TH" sz="3600" dirty="0" smtClean="0"/>
              <a:t>    -คนบาปต้องไปหาพระเจ้าเพื่อรับพระเมตตา สดด.41.4</a:t>
            </a:r>
            <a:br>
              <a:rPr lang="th-TH" sz="3600" dirty="0" smtClean="0"/>
            </a:br>
            <a:r>
              <a:rPr lang="th-TH" sz="3600" dirty="0" smtClean="0"/>
              <a:t>    - พระหรรษทานของพระเจ้าเยียวยารักษาคนบาป  ทิตัส 3.3-7</a:t>
            </a:r>
            <a:endParaRPr lang="th-TH" sz="3600" dirty="0"/>
          </a:p>
        </p:txBody>
      </p:sp>
      <p:pic>
        <p:nvPicPr>
          <p:cNvPr id="4" name="Content Placeholder 3" descr="images     41  4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43240" y="3643314"/>
            <a:ext cx="3973597" cy="2976363"/>
          </a:xfr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i="1" dirty="0" smtClean="0"/>
              <a:t>สดด  42.1-5 ความอาลัยอาวรณ์ในอดีต </a:t>
            </a:r>
            <a:endParaRPr lang="th-TH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ภาพลักษณ์เดียว คือ กวาง  ผู้ประพันธ์เสนอสภาวะของวิญญาณของแสวงหาพระเจ้าด้วยความกังวล </a:t>
            </a:r>
          </a:p>
          <a:p>
            <a:r>
              <a:rPr lang="th-TH" dirty="0" smtClean="0"/>
              <a:t>1.เขาเองเหมือนกวางที่</a:t>
            </a:r>
            <a:r>
              <a:rPr lang="th-TH" b="1" dirty="0" smtClean="0"/>
              <a:t>แสวงหาพระเจ้าอย่างไม่ได้หยุดพัก </a:t>
            </a:r>
            <a:r>
              <a:rPr lang="th-TH" dirty="0" smtClean="0"/>
              <a:t>สัตว์นี้คือกวางเพศผู้ที่ว่องไว (ในชีวิตน่าระทึกใจ สภษ 5.19)</a:t>
            </a:r>
          </a:p>
          <a:p>
            <a:pPr>
              <a:buNone/>
            </a:pPr>
            <a:r>
              <a:rPr lang="th-TH" dirty="0" smtClean="0"/>
              <a:t>2. </a:t>
            </a:r>
            <a:r>
              <a:rPr lang="th-TH" b="1" dirty="0" smtClean="0"/>
              <a:t>การออกผลอุดมสมบูรณ์ </a:t>
            </a:r>
            <a:r>
              <a:rPr lang="th-TH" dirty="0" smtClean="0"/>
              <a:t>(ดูปฐก 49.21) </a:t>
            </a:r>
          </a:p>
          <a:p>
            <a:pPr>
              <a:buNone/>
            </a:pPr>
            <a:r>
              <a:rPr lang="th-TH" dirty="0" smtClean="0"/>
              <a:t>+เขากำลังแสวงหาโฉมพระพักตร์ของพระเจ้าด้วยลมปราณ  ความปรารถนา ชีวิตทั้งมวลของเขา (</a:t>
            </a:r>
            <a:r>
              <a:rPr lang="en-US" dirty="0" err="1" smtClean="0"/>
              <a:t>nephesh</a:t>
            </a:r>
            <a:r>
              <a:rPr lang="en-US" dirty="0" smtClean="0"/>
              <a:t> </a:t>
            </a:r>
            <a:r>
              <a:rPr lang="th-TH" dirty="0" smtClean="0"/>
              <a:t> </a:t>
            </a:r>
            <a:r>
              <a:rPr lang="en-US" dirty="0" smtClean="0"/>
              <a:t>)</a:t>
            </a:r>
          </a:p>
          <a:p>
            <a:pPr>
              <a:buNone/>
            </a:pPr>
            <a:endParaRPr lang="th-TH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868610"/>
          </a:xfrm>
        </p:spPr>
        <p:txBody>
          <a:bodyPr>
            <a:normAutofit/>
          </a:bodyPr>
          <a:lstStyle/>
          <a:p>
            <a:r>
              <a:rPr lang="th-TH" sz="4000" b="1" dirty="0" smtClean="0">
                <a:latin typeface="Calibri" pitchFamily="34" charset="0"/>
              </a:rPr>
              <a:t>เพลงสดุดีที่ 42</a:t>
            </a:r>
            <a:r>
              <a:rPr lang="en-US" sz="4000" b="1" dirty="0" smtClean="0">
                <a:latin typeface="Calibri" pitchFamily="34" charset="0"/>
              </a:rPr>
              <a:t/>
            </a:r>
            <a:br>
              <a:rPr lang="en-US" sz="4000" b="1" dirty="0" smtClean="0">
                <a:latin typeface="Calibri" pitchFamily="34" charset="0"/>
              </a:rPr>
            </a:br>
            <a:r>
              <a:rPr lang="th-TH" sz="4000" b="1" dirty="0" smtClean="0">
                <a:latin typeface="Calibri" pitchFamily="34" charset="0"/>
              </a:rPr>
              <a:t>ถึงหัวหน้านักขับร้องร้อง </a:t>
            </a:r>
            <a:br>
              <a:rPr lang="th-TH" sz="4000" b="1" dirty="0" smtClean="0">
                <a:latin typeface="Calibri" pitchFamily="34" charset="0"/>
              </a:rPr>
            </a:br>
            <a:r>
              <a:rPr lang="th-TH" sz="4000" b="1" dirty="0" smtClean="0">
                <a:latin typeface="Calibri" pitchFamily="34" charset="0"/>
              </a:rPr>
              <a:t>บทกวีสอนใจของลูกหลานโคราห์</a:t>
            </a:r>
            <a:endParaRPr lang="th-TH" sz="4000" dirty="0"/>
          </a:p>
        </p:txBody>
      </p:sp>
      <p:pic>
        <p:nvPicPr>
          <p:cNvPr id="6" name="Content Placeholder 5" descr="god and man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3385" y="3000372"/>
            <a:ext cx="4294085" cy="2857519"/>
          </a:xfr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25536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(</a:t>
            </a:r>
            <a:r>
              <a:rPr lang="th-TH" sz="3600" b="1" dirty="0" smtClean="0"/>
              <a:t>ข้อ</a:t>
            </a:r>
            <a:r>
              <a:rPr lang="en-US" sz="3600" b="1" dirty="0" smtClean="0"/>
              <a:t> 2</a:t>
            </a:r>
            <a:r>
              <a:rPr lang="th-TH" sz="3600" b="1" dirty="0" smtClean="0"/>
              <a:t>)“เมื่อใดเล่า ข้าพเจ้าจะได้ไปชมพระพักตร์ของพระเจ้า</a:t>
            </a:r>
            <a:endParaRPr lang="th-TH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697427"/>
          </a:xfrm>
        </p:spPr>
        <p:txBody>
          <a:bodyPr>
            <a:noAutofit/>
          </a:bodyPr>
          <a:lstStyle/>
          <a:p>
            <a:r>
              <a:rPr lang="th-TH" sz="4000" dirty="0" smtClean="0"/>
              <a:t>   การพิศเพ่งโฉมพระพักตร์พระเจ้าคือความปรารถนาหนึ่งที่ปรากฏในหลายๆ   หน้าของหนังสือพันธสัญญาเดิม</a:t>
            </a:r>
          </a:p>
          <a:p>
            <a:r>
              <a:rPr lang="th-TH" sz="4000" dirty="0" smtClean="0"/>
              <a:t>คนชอบธรรมเท่านั้นที่จะเข้าถึงโฉมพระพักตร์ของพระเจ้าได้ </a:t>
            </a:r>
          </a:p>
          <a:p>
            <a:r>
              <a:rPr lang="th-TH" sz="4000" dirty="0" smtClean="0"/>
              <a:t>ผู้ประพันธ์เพลงสดุดีพบว่า ตนเองห่างไกลจากโฉม</a:t>
            </a:r>
          </a:p>
          <a:p>
            <a:pPr>
              <a:buNone/>
            </a:pPr>
            <a:r>
              <a:rPr lang="th-TH" sz="4000" dirty="0" smtClean="0"/>
              <a:t>    พระพักตร์พระเจ้า บางทีเขาอยู่ในช่วงการเนรเทศ </a:t>
            </a:r>
            <a:endParaRPr lang="th-TH" sz="4000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อาดัม เอวา แสวงหาพระพักตร์ของพระเจ้า</a:t>
            </a:r>
            <a:endParaRPr lang="th-TH" b="1" dirty="0"/>
          </a:p>
        </p:txBody>
      </p:sp>
      <p:pic>
        <p:nvPicPr>
          <p:cNvPr id="6" name="Content Placeholder 5" descr="face of god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00363" y="1611918"/>
            <a:ext cx="3363145" cy="4817477"/>
          </a:xfr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 smtClean="0"/>
              <a:t>42. 3 </a:t>
            </a:r>
            <a:r>
              <a:rPr lang="en-US" b="1" dirty="0" smtClean="0"/>
              <a:t>"</a:t>
            </a:r>
            <a:r>
              <a:rPr lang="th-TH" b="1" dirty="0" smtClean="0"/>
              <a:t>พระเจ้าของพวกท่านอยู่ที่ใด</a:t>
            </a:r>
            <a:r>
              <a:rPr lang="en-US" b="1" dirty="0" smtClean="0"/>
              <a:t>?</a:t>
            </a:r>
            <a:r>
              <a:rPr lang="th-TH" b="1" dirty="0" smtClean="0"/>
              <a:t>  </a:t>
            </a:r>
            <a:r>
              <a:rPr lang="en-US" dirty="0" smtClean="0"/>
              <a:t>"</a:t>
            </a:r>
            <a:r>
              <a:rPr lang="th-TH" dirty="0" smtClean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sz="4400" dirty="0" smtClean="0"/>
              <a:t>เหตุใดพระเจ้าไม่ทรงตอบ</a:t>
            </a:r>
            <a:endParaRPr lang="en-US" sz="4400" dirty="0" smtClean="0"/>
          </a:p>
          <a:p>
            <a:r>
              <a:rPr lang="th-TH" sz="4400" dirty="0" smtClean="0"/>
              <a:t>สิ่งใดเป็นสาเหตุให้บางคนสงสัยในความดีงามของพระเจ้า</a:t>
            </a:r>
          </a:p>
          <a:p>
            <a:r>
              <a:rPr lang="th-TH" sz="4400" dirty="0" smtClean="0"/>
              <a:t>เขาก็จบลงด้วยการถอนหายใจ “ข้าพเจ้าอยากให้ใครสักคนหนึ่งฟังข้าพเจ้า”</a:t>
            </a:r>
            <a:endParaRPr lang="th-TH" sz="4400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h-TH" sz="4000" b="1" dirty="0" smtClean="0"/>
              <a:t>42. 5 ตอบคำถามที่ถูกดูหมิ่นพระเจ้าของพวกท่านอยู่ที่ใด</a:t>
            </a:r>
            <a:r>
              <a:rPr lang="en-US" sz="4000" b="1" dirty="0" smtClean="0"/>
              <a:t>?</a:t>
            </a:r>
            <a:r>
              <a:rPr lang="th-TH" sz="4000" b="1" dirty="0" smtClean="0"/>
              <a:t>  </a:t>
            </a:r>
            <a:endParaRPr lang="th-TH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h-TH" sz="4400" dirty="0" smtClean="0"/>
              <a:t>คำถามนี้ ชี้แสดง 2 ประเด็น</a:t>
            </a:r>
          </a:p>
          <a:p>
            <a:r>
              <a:rPr lang="th-TH" sz="4400" dirty="0" smtClean="0"/>
              <a:t>1. แสดงสภาพของ</a:t>
            </a:r>
            <a:r>
              <a:rPr lang="th-TH" sz="4400" b="1" dirty="0" smtClean="0"/>
              <a:t>ความหมดหวัง</a:t>
            </a:r>
            <a:r>
              <a:rPr lang="th-TH" sz="4400" dirty="0" smtClean="0"/>
              <a:t>แทบหมดสติ  (ดู สดด 44.25) หรือหมดกำลังใจ </a:t>
            </a:r>
          </a:p>
          <a:p>
            <a:pPr>
              <a:buNone/>
            </a:pPr>
            <a:r>
              <a:rPr lang="th-TH" sz="4400" dirty="0" smtClean="0"/>
              <a:t>     2. </a:t>
            </a:r>
            <a:r>
              <a:rPr lang="th-TH" sz="4400" b="1" dirty="0" smtClean="0"/>
              <a:t>ความต่อเนื่องในการสรรเสริญพระเจ้า </a:t>
            </a:r>
            <a:r>
              <a:rPr lang="th-TH" sz="4400" dirty="0" smtClean="0"/>
              <a:t>สามารถที่จะยืนยันความเชื่อในที่สาธารณะโดยปราศจากความกลัวคำเย้ยหยันและดูหมิ่น</a:t>
            </a:r>
            <a:endParaRPr lang="en-US" sz="4400" dirty="0" smtClean="0"/>
          </a:p>
          <a:p>
            <a:pPr>
              <a:buNone/>
            </a:pPr>
            <a:endParaRPr lang="th-TH" dirty="0" smtClean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96974"/>
          </a:xfrm>
        </p:spPr>
        <p:txBody>
          <a:bodyPr>
            <a:normAutofit fontScale="90000"/>
          </a:bodyPr>
          <a:lstStyle/>
          <a:p>
            <a:r>
              <a:rPr lang="th-TH" b="1" i="1" dirty="0" smtClean="0"/>
              <a:t>สดด  42.6-11</a:t>
            </a:r>
            <a:r>
              <a:rPr lang="th-TH" i="1" dirty="0" smtClean="0"/>
              <a:t> </a:t>
            </a:r>
            <a:r>
              <a:rPr lang="th-TH" b="1" dirty="0" smtClean="0"/>
              <a:t>ความขมขื่นใจที่มีอยู่ ในผู้ประพันธ์เพลงสดุดีนำเราไปสู่ “ภูมิศาสตร์ภายใน” 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sz="4400" dirty="0" smtClean="0"/>
              <a:t>กลอนส่วนที่ 1. พระเจ้าทรงเป็นประดุจ “น้ำ” ที่สามารถบรรเทาความกระหายได้. </a:t>
            </a:r>
          </a:p>
          <a:p>
            <a:pPr>
              <a:buNone/>
            </a:pPr>
            <a:r>
              <a:rPr lang="th-TH" sz="4400" dirty="0" smtClean="0"/>
              <a:t>     กลอนส่วนที่ 2  ความสำคัญอย่างยิ่งยวดของพระยาห์เวห์ </a:t>
            </a:r>
            <a:r>
              <a:rPr lang="en-US" sz="4400" dirty="0" smtClean="0"/>
              <a:t>(YIHWH) </a:t>
            </a:r>
            <a:r>
              <a:rPr lang="th-TH" sz="4400" dirty="0" smtClean="0"/>
              <a:t>ที่ทรงอยู่เหนือความไร้ระเบียบหรือต้นน้ำ</a:t>
            </a:r>
          </a:p>
          <a:p>
            <a:pPr>
              <a:buNone/>
            </a:pPr>
            <a:r>
              <a:rPr lang="th-TH" dirty="0" smtClean="0"/>
              <a:t>     </a:t>
            </a:r>
            <a:endParaRPr lang="th-TH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42976" y="642918"/>
            <a:ext cx="685804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th-TH" sz="4000" dirty="0" smtClean="0"/>
              <a:t>*มีเพียงพระยาห์เวห์ที่สามารถช่วยคนให้รอดตายจากสายน้ำแห่งหุบเหวและจากแดนผู้ตายได้หรือโลกใต้บาดาลที่ทำให้ตาย </a:t>
            </a:r>
            <a:r>
              <a:rPr lang="en-US" sz="4000" dirty="0" smtClean="0"/>
              <a:t>(</a:t>
            </a:r>
            <a:r>
              <a:rPr lang="en-US" sz="4000" dirty="0" err="1" smtClean="0"/>
              <a:t>sheol</a:t>
            </a:r>
            <a:r>
              <a:rPr lang="en-US" sz="4000" dirty="0" smtClean="0"/>
              <a:t>)</a:t>
            </a:r>
            <a:r>
              <a:rPr lang="th-TH" sz="4000" dirty="0" smtClean="0"/>
              <a:t> </a:t>
            </a:r>
          </a:p>
          <a:p>
            <a:pPr>
              <a:buNone/>
            </a:pPr>
            <a:r>
              <a:rPr lang="th-TH" sz="4000" dirty="0" smtClean="0"/>
              <a:t>     *พระเจ้าทรงลงโทษชาวอิสราเอลสำหรับการทำบาป โดยเฉพาะบาปผิดประเวณีที่เป็นบาปแรกและสำคัญที่สุด </a:t>
            </a:r>
            <a:endParaRPr lang="en-US" sz="4000" dirty="0" smtClean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 smtClean="0"/>
              <a:t>กวางย่อมกระหายหาธารน้ำไหลฉันใด </a:t>
            </a:r>
            <a:br>
              <a:rPr lang="th-TH" b="1" dirty="0" smtClean="0"/>
            </a:br>
            <a:r>
              <a:rPr lang="th-TH" b="1" dirty="0" smtClean="0"/>
              <a:t>จิตใจข้าพเจ้าก็กระหายหาพระองค์ฉันนั้น</a:t>
            </a:r>
            <a:endParaRPr lang="th-TH" b="1" dirty="0"/>
          </a:p>
        </p:txBody>
      </p:sp>
      <p:pic>
        <p:nvPicPr>
          <p:cNvPr id="6" name="Content Placeholder 5" descr="42 1-5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28926" y="1817845"/>
            <a:ext cx="3104526" cy="3897171"/>
          </a:xfr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i="1" dirty="0" smtClean="0"/>
              <a:t>ข้อ 9 พระเจ้าผู้ทรงเป็นหลักศิลาของข้าพเจ้า 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‘</a:t>
            </a:r>
            <a:r>
              <a:rPr lang="th-TH" sz="4400" dirty="0" smtClean="0"/>
              <a:t>ไฉนพระองค์จึงทรงลืมข้าพเจ้า</a:t>
            </a:r>
            <a:r>
              <a:rPr lang="en-US" sz="4400" dirty="0" smtClean="0"/>
              <a:t>’  </a:t>
            </a:r>
            <a:r>
              <a:rPr lang="th-TH" sz="4400" dirty="0" smtClean="0"/>
              <a:t> / เหตุใดข้าพเจ้าต้องเดินไปในความระทมทุกข์ / เพราะถูกศัตรูข่มเหง</a:t>
            </a:r>
            <a:r>
              <a:rPr lang="en-US" sz="4400" dirty="0" smtClean="0"/>
              <a:t>?"</a:t>
            </a:r>
            <a:r>
              <a:rPr lang="th-TH" sz="4400" dirty="0" smtClean="0"/>
              <a:t> </a:t>
            </a:r>
          </a:p>
          <a:p>
            <a:r>
              <a:rPr lang="th-TH" sz="4400" dirty="0" smtClean="0"/>
              <a:t>สถานการณ์ที่น่ากลัวของความทุกข์ด้านจิตวิทยาที่เขาพบตัวเอง.</a:t>
            </a:r>
            <a:endParaRPr lang="th-TH" sz="4400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i="1" dirty="0" smtClean="0"/>
              <a:t>   43.1-5 อนาคตอันสดใส 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sz="4400" dirty="0" smtClean="0"/>
              <a:t>เพลงสดุดีเปิดตัวด้วยความทรงจำที่อาลัยอาวรณ์ในการกระบวนแห่ไปยังพระวิหาร จบลงด้วยภาพพิธีกรรมอันเดิม. </a:t>
            </a:r>
          </a:p>
          <a:p>
            <a:r>
              <a:rPr lang="th-TH" sz="4400" dirty="0" smtClean="0"/>
              <a:t>สภาพการถูกเนรเทศที่ขมขื่นน้อยลงเพราะพระเจ้าทรงพำนักอาศัยอยู่ในหัวใจของนักประพันธ์เพลงสดุดี</a:t>
            </a:r>
            <a:endParaRPr lang="th-TH" sz="4400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ชาวอิสราเอลขมขื่น ณ ดินแดนเนรเทศแห่งบาบิโลน</a:t>
            </a:r>
            <a:endParaRPr lang="th-TH" b="1" dirty="0"/>
          </a:p>
        </p:txBody>
      </p:sp>
      <p:pic>
        <p:nvPicPr>
          <p:cNvPr id="6" name="Content Placeholder 5" descr="babylon near river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7290" y="1636697"/>
            <a:ext cx="6404211" cy="4435509"/>
          </a:xfr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92288" y="2571744"/>
            <a:ext cx="5486400" cy="928694"/>
          </a:xfrm>
        </p:spPr>
        <p:txBody>
          <a:bodyPr>
            <a:normAutofit fontScale="90000"/>
          </a:bodyPr>
          <a:lstStyle/>
          <a:p>
            <a:pPr algn="ctr"/>
            <a:r>
              <a:rPr lang="th-TH" sz="4900" dirty="0" smtClean="0">
                <a:latin typeface="Calibri" pitchFamily="34" charset="0"/>
              </a:rPr>
              <a:t>เพลงสดุดีที่ 51</a:t>
            </a:r>
            <a:r>
              <a:rPr lang="en-US" dirty="0" smtClean="0"/>
              <a:t/>
            </a:r>
            <a:br>
              <a:rPr lang="en-US" dirty="0" smtClean="0"/>
            </a:br>
            <a:endParaRPr lang="th-TH" dirty="0"/>
          </a:p>
        </p:txBody>
      </p:sp>
      <p:pic>
        <p:nvPicPr>
          <p:cNvPr id="7" name="Picture Placeholder 6" descr="David  panance.jpe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2764" b="22764"/>
          <a:stretch>
            <a:fillRect/>
          </a:stretch>
        </p:blipFill>
        <p:spPr>
          <a:xfrm>
            <a:off x="2500298" y="571480"/>
            <a:ext cx="3565530" cy="1737371"/>
          </a:xfr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1071538" y="3500438"/>
            <a:ext cx="7358114" cy="2671762"/>
          </a:xfrm>
        </p:spPr>
        <p:txBody>
          <a:bodyPr>
            <a:normAutofit lnSpcReduction="10000"/>
          </a:bodyPr>
          <a:lstStyle/>
          <a:p>
            <a:pPr algn="ctr"/>
            <a:endParaRPr lang="th-TH" sz="3600" b="1" dirty="0" smtClean="0">
              <a:latin typeface="Calibri" pitchFamily="34" charset="0"/>
            </a:endParaRPr>
          </a:p>
          <a:p>
            <a:pPr algn="ctr"/>
            <a:r>
              <a:rPr lang="th-TH" sz="4400" b="1" dirty="0" smtClean="0">
                <a:latin typeface="Calibri" pitchFamily="34" charset="0"/>
              </a:rPr>
              <a:t>ถึงหัวหน้านักขับร้อง  เพลงสดุดีของกษัตริย์ดาวิด เมื่อประกาศกนาธันมาเฝ้าพระองค์</a:t>
            </a:r>
            <a:endParaRPr lang="en-US" sz="4400" dirty="0" smtClean="0">
              <a:latin typeface="Calibri" pitchFamily="34" charset="0"/>
            </a:endParaRPr>
          </a:p>
          <a:p>
            <a:pPr algn="ctr"/>
            <a:r>
              <a:rPr lang="th-TH" sz="4400" b="1" dirty="0" smtClean="0">
                <a:latin typeface="Calibri" pitchFamily="34" charset="0"/>
              </a:rPr>
              <a:t>หลังจากที่พระองค์เข้าหานางบัทเชบา</a:t>
            </a:r>
            <a:endParaRPr lang="en-US" sz="4400" dirty="0" smtClean="0">
              <a:latin typeface="Calibri" pitchFamily="34" charset="0"/>
            </a:endParaRPr>
          </a:p>
          <a:p>
            <a:endParaRPr lang="th-TH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i="1" dirty="0" smtClean="0"/>
              <a:t>ชื่อเรื่องและข้อ 1 บาปที่กษัตริย์ดาวิดกระทำกับนางบัทเชบา  </a:t>
            </a:r>
            <a:endParaRPr lang="th-TH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sz="4400" dirty="0" smtClean="0"/>
              <a:t>เมื่อประกาศกนาธันติเตียนกษัตริย์ดาวิด  พระองค์ทรงขออภัยสำหรับบาปหนักนี้</a:t>
            </a:r>
          </a:p>
          <a:p>
            <a:r>
              <a:rPr lang="th-TH" sz="4400" dirty="0" smtClean="0"/>
              <a:t>เป็นเพลงสดุดีเพื่อใช้โทษบาปหนึ่งใน 7 บท (พร้อมกับ สดุดี 6,32,38,102,130,143). </a:t>
            </a:r>
            <a:endParaRPr lang="th-TH" sz="4400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96974"/>
          </a:xfrm>
        </p:spPr>
        <p:txBody>
          <a:bodyPr>
            <a:normAutofit fontScale="90000"/>
          </a:bodyPr>
          <a:lstStyle/>
          <a:p>
            <a:r>
              <a:rPr lang="fr-FR" b="1" dirty="0" err="1" smtClean="0"/>
              <a:t>pesh</a:t>
            </a:r>
            <a:r>
              <a:rPr lang="en-US" b="1" dirty="0" smtClean="0"/>
              <a:t>a’</a:t>
            </a:r>
            <a:r>
              <a:rPr lang="th-TH" b="1" dirty="0" smtClean="0"/>
              <a:t> บาปการละทิ้งความสัมพันธ์กับพระเจ้า</a:t>
            </a:r>
            <a:r>
              <a:rPr lang="en-US" dirty="0" smtClean="0"/>
              <a:t/>
            </a:r>
            <a:br>
              <a:rPr lang="en-US" dirty="0" smtClean="0"/>
            </a:b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4340237"/>
          </a:xfrm>
        </p:spPr>
        <p:txBody>
          <a:bodyPr>
            <a:normAutofit fontScale="92500" lnSpcReduction="10000"/>
          </a:bodyPr>
          <a:lstStyle/>
          <a:p>
            <a:r>
              <a:rPr lang="th-TH" sz="4400" dirty="0" smtClean="0"/>
              <a:t>บาป (</a:t>
            </a:r>
            <a:r>
              <a:rPr lang="fr-FR" sz="4400" dirty="0" err="1" smtClean="0"/>
              <a:t>pesh</a:t>
            </a:r>
            <a:r>
              <a:rPr lang="en-US" sz="4400" dirty="0" smtClean="0"/>
              <a:t>a’</a:t>
            </a:r>
            <a:r>
              <a:rPr lang="th-TH" sz="4400" dirty="0" smtClean="0"/>
              <a:t>)  ปรากฏอีกในหนังสือประกาศก</a:t>
            </a:r>
          </a:p>
          <a:p>
            <a:pPr>
              <a:buNone/>
            </a:pPr>
            <a:r>
              <a:rPr lang="th-TH" sz="4400" dirty="0" smtClean="0"/>
              <a:t>    เยเรมีย์ บาปของชาวอิสราเอลคือบาปการละทิ้งความสัมพันธ์กับพระเจ้าและการนับถือรูปเคารพและการทำผิดประเวณี (5.6-8) </a:t>
            </a:r>
          </a:p>
          <a:p>
            <a:r>
              <a:rPr lang="th-TH" sz="4400" dirty="0" smtClean="0"/>
              <a:t>เป็นคำที่อ้างถึงการกบถด้านสังคมและด้านศาสนา   ซึ่งทำให้ประชาชนเป็นมลทิน และทำให้จำเป็นที่จะต้องชำระให้บริสุทธิ์</a:t>
            </a:r>
            <a:endParaRPr lang="th-TH" sz="4400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96974"/>
          </a:xfrm>
        </p:spPr>
        <p:txBody>
          <a:bodyPr>
            <a:normAutofit fontScale="90000"/>
          </a:bodyPr>
          <a:lstStyle/>
          <a:p>
            <a:r>
              <a:rPr lang="th-TH" b="1" dirty="0" smtClean="0"/>
              <a:t>“เราลืมอดีตของท่าน เราจะดูสิ่งที่ทำในวันนี้เป็นต้นไป </a:t>
            </a:r>
            <a:br>
              <a:rPr lang="th-TH" b="1" dirty="0" smtClean="0"/>
            </a:br>
            <a:r>
              <a:rPr lang="th-TH" b="1" dirty="0" smtClean="0"/>
              <a:t>ท่านจะเดินกับเราไหม</a:t>
            </a:r>
            <a:endParaRPr lang="th-TH" b="1" dirty="0"/>
          </a:p>
        </p:txBody>
      </p:sp>
      <p:pic>
        <p:nvPicPr>
          <p:cNvPr id="6" name="Content Placeholder 5" descr="jesus walk with a man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86050" y="1766632"/>
            <a:ext cx="3929090" cy="4612410"/>
          </a:xfrm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บาป 3 ประเภท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sz="4000" b="1" dirty="0" smtClean="0"/>
              <a:t>บาปที่บดบัง ปกคลุมไว้ </a:t>
            </a:r>
            <a:r>
              <a:rPr lang="th-TH" sz="4000" dirty="0" smtClean="0"/>
              <a:t>( </a:t>
            </a:r>
            <a:r>
              <a:rPr lang="en-US" sz="4000" dirty="0" err="1" smtClean="0"/>
              <a:t>mahah</a:t>
            </a:r>
            <a:r>
              <a:rPr lang="en-US" sz="4000" dirty="0" smtClean="0"/>
              <a:t> ) </a:t>
            </a:r>
            <a:r>
              <a:rPr lang="th-TH" sz="4000" dirty="0" smtClean="0"/>
              <a:t>คล้ายหนี้ตามสัญญาที่มีข้อพิสูจน์ที่เขียนขึ้นตามกฎหมาย.</a:t>
            </a:r>
            <a:endParaRPr lang="en-US" sz="4000" dirty="0" smtClean="0"/>
          </a:p>
          <a:p>
            <a:r>
              <a:rPr lang="th-TH" sz="4000" b="1" dirty="0" smtClean="0"/>
              <a:t>การชะล้าง </a:t>
            </a:r>
            <a:r>
              <a:rPr lang="en-US" sz="4000" dirty="0" smtClean="0"/>
              <a:t>(</a:t>
            </a:r>
            <a:r>
              <a:rPr lang="en-US" sz="4000" dirty="0" err="1" smtClean="0"/>
              <a:t>Kabas</a:t>
            </a:r>
            <a:r>
              <a:rPr lang="en-US" sz="4000" dirty="0" smtClean="0"/>
              <a:t>) </a:t>
            </a:r>
            <a:r>
              <a:rPr lang="th-TH" sz="4000" dirty="0" smtClean="0"/>
              <a:t>ประชาชนล้างบาปของเขาออก</a:t>
            </a:r>
            <a:endParaRPr lang="en-US" sz="4000" dirty="0" smtClean="0"/>
          </a:p>
          <a:p>
            <a:r>
              <a:rPr lang="th-TH" sz="4000" b="1" dirty="0" smtClean="0"/>
              <a:t>การทำความสะอาด </a:t>
            </a:r>
            <a:r>
              <a:rPr lang="th-TH" sz="4000" dirty="0" smtClean="0"/>
              <a:t>(</a:t>
            </a:r>
            <a:r>
              <a:rPr lang="en-US" sz="4000" dirty="0" err="1" smtClean="0"/>
              <a:t>taher</a:t>
            </a:r>
            <a:r>
              <a:rPr lang="en-US" sz="4000" dirty="0" smtClean="0"/>
              <a:t>)</a:t>
            </a:r>
            <a:r>
              <a:rPr lang="th-TH" sz="4000" dirty="0" smtClean="0"/>
              <a:t>. บาปทำให้สิ่งต่างๆมืดมนและอับแสง จำเป็นต้องถูกนำกลับมาสู่ความรุ่งโรจน์สง่างามตามธรรมชาติของมัน </a:t>
            </a:r>
            <a:endParaRPr lang="th-TH" sz="4000" dirty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51.10 โปรดทรงฟื้นฟูดวงจิตของข้าพเจ้าให้มั่นคง</a:t>
            </a:r>
            <a:endParaRPr lang="th-TH" b="1" dirty="0"/>
          </a:p>
        </p:txBody>
      </p:sp>
      <p:pic>
        <p:nvPicPr>
          <p:cNvPr id="6" name="Content Placeholder 5" descr="clean sin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71736" y="1714488"/>
            <a:ext cx="4637893" cy="4637893"/>
          </a:xfrm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51. 3-6 การสารภาพบาป 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sz="4000" dirty="0" smtClean="0"/>
              <a:t>เขาไม่ได้มีความตระหนักทางจิตวิทยาของตัวเขา  แต่เข้าใจเพียงบางส่วนเกี่ยวกับพระเจ้า เพราะเขาสัมผัสพระองค์ด้วยความกลัว. </a:t>
            </a:r>
          </a:p>
          <a:p>
            <a:r>
              <a:rPr lang="th-TH" sz="4000" dirty="0" smtClean="0"/>
              <a:t>บาปที่เขากระทำต่อประชาชน (ตามที่ผู้ประพันธ์เพลงสดุดีตั้งหัวเรื่องว่าเป็นการล่วงประเวณี) ท้ายที่สุด ก็เป็นบาปที่ต่อต้านพระเจ้า  (ข้อ 4). 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 smtClean="0"/>
              <a:t>51. 5 สภาวะบาปของเขา การกลับตัวกลับใจสามารถเกิดขึ้นได้ (</a:t>
            </a:r>
            <a:r>
              <a:rPr lang="en-US" b="1" dirty="0" smtClean="0"/>
              <a:t>‘</a:t>
            </a:r>
            <a:r>
              <a:rPr lang="en-US" b="1" dirty="0" err="1" smtClean="0"/>
              <a:t>emet</a:t>
            </a:r>
            <a:r>
              <a:rPr lang="en-US" b="1" dirty="0" smtClean="0"/>
              <a:t>   )</a:t>
            </a:r>
            <a:r>
              <a:rPr lang="th-TH" b="1" dirty="0" smtClean="0"/>
              <a:t> 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sz="4000" dirty="0" smtClean="0"/>
              <a:t>เป็นจริงที่ว่าการโน้มเอียงไปในทางชั่วอยู่ในหัวใจมนุษย์ แต่ก็เป็นจริงด้วยเช่นกันว่าพระเจ้าประทานปรีชาญาณที่จะควบคุมให้บางคนมีความเป็นอยู่ใหม่ </a:t>
            </a:r>
          </a:p>
          <a:p>
            <a:r>
              <a:rPr lang="th-TH" sz="4000" dirty="0" smtClean="0"/>
              <a:t>“บรรดาบุตรของเจ้าจะได้รับคำสั่งสอนจากพระยาห์เวห์/บุตรของเจ้าจะมีความสุขความเจริญอย่างยิ่ง”</a:t>
            </a:r>
            <a:endParaRPr lang="en-US" sz="4000" dirty="0" smtClean="0"/>
          </a:p>
          <a:p>
            <a:endParaRPr lang="th-TH" dirty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 smtClean="0"/>
              <a:t>51.5 ใช่แล้ว ข้าพเจ้ามีความผิดตั้งแต่เกิด</a:t>
            </a:r>
            <a:br>
              <a:rPr lang="th-TH" b="1" dirty="0" smtClean="0"/>
            </a:br>
            <a:r>
              <a:rPr lang="th-TH" b="1" dirty="0" smtClean="0"/>
              <a:t> เป็นคนบาปตั้งแต่มารดาตั้งครรภ์</a:t>
            </a:r>
            <a:endParaRPr lang="th-TH" b="1" dirty="0"/>
          </a:p>
        </p:txBody>
      </p:sp>
      <p:pic>
        <p:nvPicPr>
          <p:cNvPr id="4" name="Content Placeholder 3" descr="51  5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28926" y="1847786"/>
            <a:ext cx="3385764" cy="4152981"/>
          </a:xfrm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51. 10-19 การขอสร้างความสัมพันธ์ใหม่กับพระเจ้า 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th-TH" sz="4400" dirty="0" smtClean="0"/>
              <a:t>เริ่มความสัมพันธ์ใหม่กับพระเจ้าซึ่งจะไม่ถูกตีตราด้วยความอ่อนแออีกต่อไป  แต่ด้วยพละกำลังที่ได้มาจากสภาพใหม่ของผู้ที่สำนึกผิดต่างหาก</a:t>
            </a:r>
          </a:p>
          <a:p>
            <a:r>
              <a:rPr lang="th-TH" sz="4400" dirty="0" smtClean="0"/>
              <a:t>การกระทำที่ชั่วร้ายได้ทำให้คู่กรณีที่บริสุทธิ์  ที่เขากระทำผิด  ต้องปวดร้าว </a:t>
            </a:r>
          </a:p>
          <a:p>
            <a:r>
              <a:rPr lang="th-TH" sz="4400" dirty="0" smtClean="0"/>
              <a:t>คู่กรณีที่ไม่สามารถทำโทษผู้ทำผิดด้วยการตัดสินลงโทษ</a:t>
            </a:r>
          </a:p>
          <a:p>
            <a:endParaRPr lang="th-TH" sz="4400" dirty="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82792"/>
          </a:xfrm>
        </p:spPr>
        <p:txBody>
          <a:bodyPr>
            <a:normAutofit fontScale="90000"/>
          </a:bodyPr>
          <a:lstStyle/>
          <a:p>
            <a:r>
              <a:rPr lang="th-TH" b="1" dirty="0" smtClean="0"/>
              <a:t>ข้อพระคัมภีร์เกี่ยวกับบาปกำเนิด ปฐก 6.5-6/สดด14.1-3/สดด 51.5/สดด130.3/ปชญ 7.20/ปชญ9.23/ยรม17.9/ยน 5.42/รม 1.29-32/อฟ 2.1-3/ยน6.44,65/1 คร 2.14</a:t>
            </a:r>
            <a:endParaRPr lang="th-TH" b="1" dirty="0"/>
          </a:p>
        </p:txBody>
      </p:sp>
      <p:pic>
        <p:nvPicPr>
          <p:cNvPr id="6" name="Content Placeholder 5" descr="scriptural basis for original sin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5852" y="2525442"/>
            <a:ext cx="6643734" cy="3261011"/>
          </a:xfrm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ข้อ 10-12 </a:t>
            </a:r>
            <a:r>
              <a:rPr lang="th-TH" b="1" i="1" dirty="0" smtClean="0"/>
              <a:t>เน้นที่หัวใจและจิตใจ.</a:t>
            </a:r>
            <a:r>
              <a:rPr lang="th-TH" b="1" dirty="0" smtClean="0"/>
              <a:t> 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th-TH" sz="4000" dirty="0" smtClean="0"/>
              <a:t>คำกริยา “เนรมิตสร้าง” </a:t>
            </a:r>
            <a:r>
              <a:rPr lang="en-US" sz="4000" dirty="0" smtClean="0"/>
              <a:t>(</a:t>
            </a:r>
            <a:r>
              <a:rPr lang="fr-FR" sz="4000" dirty="0" smtClean="0"/>
              <a:t>b</a:t>
            </a:r>
            <a:r>
              <a:rPr lang="en-US" sz="4000" dirty="0" err="1" smtClean="0"/>
              <a:t>ara</a:t>
            </a:r>
            <a:r>
              <a:rPr lang="en-US" sz="4000" dirty="0" smtClean="0"/>
              <a:t>’) </a:t>
            </a:r>
            <a:r>
              <a:rPr lang="th-TH" sz="4000" dirty="0" smtClean="0"/>
              <a:t>ใช้กับพระเจ้าเท่านั้น (ดู ปฐก 1.1) เพราะพระองค์ทรงเป็นผู้เดียวที่สามารถบันดาลสิ่งต่างๆให้มีตัวตน (ภาวะ) จากความว่างเปล่า   (สดด 140.30) / 148.5). </a:t>
            </a:r>
          </a:p>
          <a:p>
            <a:r>
              <a:rPr lang="th-TH" sz="4000" dirty="0" smtClean="0"/>
              <a:t>พระเจ้าเองจะสถาปนาพันธสัญญาใหม่  ไม่ใช่บนแผ่นหินจารึก แต่ในส่วนลึกสุดของหัวใจมนุษย์. </a:t>
            </a:r>
          </a:p>
          <a:p>
            <a:r>
              <a:rPr lang="th-TH" sz="4000" dirty="0" smtClean="0"/>
              <a:t>จิตใหม่นี้ในข้อ 12 คือ “จิตที่เต็มใจ” ที่เปิดรับและเชื่อฟัง. </a:t>
            </a:r>
            <a:endParaRPr lang="th-TH" sz="4000" dirty="0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พระบิดาเจ้าทรงเนรมิตฟ้าดิน</a:t>
            </a:r>
            <a:endParaRPr lang="th-TH" b="1" dirty="0"/>
          </a:p>
        </p:txBody>
      </p:sp>
      <p:pic>
        <p:nvPicPr>
          <p:cNvPr id="6" name="Content Placeholder 5" descr="creating god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4414" y="1412016"/>
            <a:ext cx="6285634" cy="4588752"/>
          </a:xfrm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82792"/>
          </a:xfrm>
        </p:spPr>
        <p:txBody>
          <a:bodyPr>
            <a:normAutofit fontScale="90000"/>
          </a:bodyPr>
          <a:lstStyle/>
          <a:p>
            <a:r>
              <a:rPr lang="th-TH" b="1" dirty="0" smtClean="0"/>
              <a:t>51. 11 พระเจ้าเท่านั้นที่ทรงเป็นผู้ศักดิ์สิทธิ์อย่างสมบูรณ์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th-TH" dirty="0" smtClean="0"/>
              <a:t>  </a:t>
            </a:r>
            <a:r>
              <a:rPr lang="en-US" dirty="0" err="1" smtClean="0"/>
              <a:t>qadosh</a:t>
            </a:r>
            <a:r>
              <a:rPr lang="th-TH" dirty="0" smtClean="0"/>
              <a:t> </a:t>
            </a:r>
            <a:r>
              <a:rPr lang="en-US" dirty="0" smtClean="0"/>
              <a:t>) 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5992"/>
            <a:ext cx="8229600" cy="3840171"/>
          </a:xfrm>
        </p:spPr>
        <p:txBody>
          <a:bodyPr>
            <a:normAutofit/>
          </a:bodyPr>
          <a:lstStyle/>
          <a:p>
            <a:endParaRPr lang="th-TH" sz="4400" dirty="0" smtClean="0">
              <a:latin typeface="Angsana New" pitchFamily="18" charset="-34"/>
              <a:cs typeface="Angsana New" pitchFamily="18" charset="-34"/>
            </a:endParaRPr>
          </a:p>
          <a:p>
            <a:r>
              <a:rPr lang="th-TH" sz="4400" dirty="0" smtClean="0">
                <a:latin typeface="Angsana New" pitchFamily="18" charset="-34"/>
                <a:cs typeface="Angsana New" pitchFamily="18" charset="-34"/>
              </a:rPr>
              <a:t>มนุษย์กลายเป็นผู้ศักดิ์สิทธิ์เพียงด้วยการประพฤติตนคล้ายความศักดิ์สิทธิ์ของพระเจ้า และแยกพวกเขาออกจากความสกปรก และความมีมลทิน (อพย19.6) </a:t>
            </a:r>
            <a:endParaRPr lang="th-TH" sz="4400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สดด 51 กษัตริย์ดาวิดร้องขอดวงใจที่บริสุทธิ์</a:t>
            </a:r>
            <a:endParaRPr lang="th-TH" b="1" dirty="0"/>
          </a:p>
        </p:txBody>
      </p:sp>
      <p:pic>
        <p:nvPicPr>
          <p:cNvPr id="4" name="Content Placeholder 3" descr="51  11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0166" y="1562271"/>
            <a:ext cx="6307116" cy="4724249"/>
          </a:xfrm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b="1" dirty="0" smtClean="0"/>
              <a:t>51.13-17 </a:t>
            </a:r>
            <a:r>
              <a:rPr lang="th-TH" b="1" i="1" dirty="0" smtClean="0"/>
              <a:t>ผู้ประพันธ์เพลงสดุดีสร้างข้อผูกมัดข้อหนี่ง. 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sz="4000" dirty="0" smtClean="0"/>
              <a:t>การสรรเสริญพระเจ้าเป็นเครื่องถวายบูชาที่ดีที่สุดเท่าที่เขาสามารถจะให้ได้. (ดู ข้อ 15) มันมีค่ามากกว่าเครื่องที่ถูกเผาถวายบูชา และเครื่องบูชาตามจารีตพิธี.  </a:t>
            </a:r>
          </a:p>
          <a:p>
            <a:r>
              <a:rPr lang="th-TH" sz="4000" dirty="0" smtClean="0"/>
              <a:t>เพราะทุกสิ่งถูกเนรมิตสร้างใหม่หมดในชีวิตของผู้ที่มีประสบการณ์ของการให้อภัย  ไม่ว่าจะเป็นหัวใจ  จิตใจ กระดูก ปาก ริมฝีปาก และลิ้น.</a:t>
            </a:r>
            <a:endParaRPr lang="th-TH" sz="4000" dirty="0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82726"/>
          </a:xfrm>
        </p:spPr>
        <p:txBody>
          <a:bodyPr/>
          <a:lstStyle/>
          <a:p>
            <a:r>
              <a:rPr lang="th-TH" b="1" dirty="0" smtClean="0"/>
              <a:t>พระโลหิตของพระเยซูเจ้าชะล้างข้าพเจ้าจากบาป แล้วข้าพเจ้าจะขาวกว่าหิมะ สดด 51.7</a:t>
            </a:r>
            <a:endParaRPr lang="th-TH" b="1" dirty="0"/>
          </a:p>
        </p:txBody>
      </p:sp>
      <p:pic>
        <p:nvPicPr>
          <p:cNvPr id="4" name="Content Placeholder 3" descr="wash  to be white than snow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4546" y="2125232"/>
            <a:ext cx="4786346" cy="3589760"/>
          </a:xfrm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 smtClean="0"/>
              <a:t>51.14 “โปรดทรงช่วยข้าพเจ้าให้พ้นจากโทษที่ทำ</a:t>
            </a:r>
            <a:r>
              <a:rPr lang="th-TH" b="1" dirty="0" smtClean="0"/>
              <a:t>ให้ตาย</a:t>
            </a:r>
            <a:r>
              <a:rPr lang="th-TH" dirty="0" smtClean="0"/>
              <a:t>” 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sz="4000" dirty="0" smtClean="0"/>
          </a:p>
          <a:p>
            <a:r>
              <a:rPr lang="th-TH" sz="4000" dirty="0" smtClean="0"/>
              <a:t>การหลั่งโลหิตของผู้บริสุทธิ์ (เยเรมีย์ 26.15). </a:t>
            </a:r>
          </a:p>
          <a:p>
            <a:r>
              <a:rPr lang="th-TH" sz="4000" dirty="0" smtClean="0"/>
              <a:t>เป็นการขอร้องครั้งสุดท้ายของเขาสำหรับการปลดปล่อยขั้นเด็ดขาดจากบาปร้ายแรงที่ทำให้เขาแปดเปื้อน</a:t>
            </a:r>
            <a:endParaRPr lang="en-US" sz="4000" dirty="0" smtClean="0"/>
          </a:p>
          <a:p>
            <a:endParaRPr lang="th-TH" dirty="0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68478"/>
          </a:xfrm>
        </p:spPr>
        <p:txBody>
          <a:bodyPr>
            <a:normAutofit/>
          </a:bodyPr>
          <a:lstStyle/>
          <a:p>
            <a:r>
              <a:rPr lang="th-TH" b="1" dirty="0" smtClean="0"/>
              <a:t>ในข้อ 16-17 เครื่องบูชาของข้าพเจ้า</a:t>
            </a:r>
            <a:br>
              <a:rPr lang="th-TH" b="1" dirty="0" smtClean="0"/>
            </a:br>
            <a:r>
              <a:rPr lang="th-TH" b="1" dirty="0" smtClean="0"/>
              <a:t>คือดวงจิตที่เป็นทุกข์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57430"/>
            <a:ext cx="8229600" cy="3768733"/>
          </a:xfrm>
        </p:spPr>
        <p:txBody>
          <a:bodyPr>
            <a:normAutofit fontScale="92500" lnSpcReduction="10000"/>
          </a:bodyPr>
          <a:lstStyle/>
          <a:p>
            <a:endParaRPr lang="th-TH" sz="4000" dirty="0" smtClean="0">
              <a:latin typeface="Angsana New" pitchFamily="18" charset="-34"/>
              <a:cs typeface="Angsana New" pitchFamily="18" charset="-34"/>
            </a:endParaRPr>
          </a:p>
          <a:p>
            <a:endParaRPr lang="th-TH" sz="4000" b="1" dirty="0" smtClean="0">
              <a:latin typeface="Angsana New" pitchFamily="18" charset="-34"/>
              <a:cs typeface="Angsana New" pitchFamily="18" charset="-34"/>
            </a:endParaRPr>
          </a:p>
          <a:p>
            <a:r>
              <a:rPr lang="th-TH" sz="4400" dirty="0" smtClean="0">
                <a:latin typeface="Angsana New" pitchFamily="18" charset="-34"/>
                <a:cs typeface="Angsana New" pitchFamily="18" charset="-34"/>
              </a:rPr>
              <a:t>ข้าพเจ้าตั้งใจที่จะไม่หยุดเพียงแค่การสักการะในระดับภายนอก</a:t>
            </a:r>
          </a:p>
          <a:p>
            <a:r>
              <a:rPr lang="th-TH" sz="4400" dirty="0" smtClean="0">
                <a:latin typeface="Angsana New" pitchFamily="18" charset="-34"/>
                <a:cs typeface="Angsana New" pitchFamily="18" charset="-34"/>
              </a:rPr>
              <a:t>การถวายเครื่องบูชาที่แท้จริงคือ ดวงใจของคนที่เป็นทุกข์</a:t>
            </a:r>
            <a:endParaRPr lang="th-TH" sz="4400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940048"/>
          </a:xfrm>
        </p:spPr>
        <p:txBody>
          <a:bodyPr>
            <a:normAutofit fontScale="90000"/>
          </a:bodyPr>
          <a:lstStyle/>
          <a:p>
            <a:r>
              <a:rPr lang="th-TH" sz="4000" b="1" dirty="0" smtClean="0"/>
              <a:t/>
            </a:r>
            <a:br>
              <a:rPr lang="th-TH" sz="4000" b="1" dirty="0" smtClean="0"/>
            </a:br>
            <a:r>
              <a:rPr lang="th-TH" sz="4000" b="1" dirty="0" smtClean="0"/>
              <a:t>การถวายพระเกียรติแด่พระเจ้า- </a:t>
            </a:r>
            <a:br>
              <a:rPr lang="th-TH" sz="4000" b="1" dirty="0" smtClean="0"/>
            </a:br>
            <a:r>
              <a:rPr lang="th-TH" sz="4000" b="1" dirty="0" smtClean="0"/>
              <a:t>*ดวงพระทัยของพระบิดาเจ้าเต้นเร่าหาการคืนดี</a:t>
            </a:r>
            <a:br>
              <a:rPr lang="th-TH" sz="4000" b="1" dirty="0" smtClean="0"/>
            </a:br>
            <a:r>
              <a:rPr lang="th-TH" sz="4000" b="1" dirty="0" smtClean="0"/>
              <a:t>*สะท้อนในการแสวงหาเราของพระเยซูเจ้า</a:t>
            </a:r>
            <a:br>
              <a:rPr lang="th-TH" sz="4000" b="1" dirty="0" smtClean="0"/>
            </a:br>
            <a:r>
              <a:rPr lang="th-TH" sz="4000" b="1" dirty="0" smtClean="0"/>
              <a:t>*การถวายบูชาส่งกลิ่นหอมด้วยความรักที่ไม่มีเงื่อนไขและพระหรรษทานที่เหลือล้น</a:t>
            </a:r>
            <a:r>
              <a:rPr lang="th-TH" dirty="0" smtClean="0"/>
              <a:t/>
            </a:r>
            <a:br>
              <a:rPr lang="th-TH" dirty="0" smtClean="0"/>
            </a:br>
            <a:endParaRPr lang="th-TH" dirty="0"/>
          </a:p>
        </p:txBody>
      </p:sp>
      <p:pic>
        <p:nvPicPr>
          <p:cNvPr id="4" name="Content Placeholder 3" descr="god's heart beat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43240" y="3686888"/>
            <a:ext cx="3688214" cy="2968921"/>
          </a:xfrm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97106"/>
          </a:xfrm>
        </p:spPr>
        <p:txBody>
          <a:bodyPr>
            <a:normAutofit/>
          </a:bodyPr>
          <a:lstStyle/>
          <a:p>
            <a:r>
              <a:rPr lang="th-TH" sz="4900" b="1" dirty="0" smtClean="0"/>
              <a:t>บาป</a:t>
            </a:r>
            <a:r>
              <a:rPr lang="th-TH" dirty="0" smtClean="0"/>
              <a:t>-</a:t>
            </a:r>
            <a:br>
              <a:rPr lang="th-TH" dirty="0" smtClean="0"/>
            </a:br>
            <a:r>
              <a:rPr lang="th-TH" dirty="0" smtClean="0"/>
              <a:t>เป็นสิ่งที่ต้อง</a:t>
            </a:r>
            <a:r>
              <a:rPr lang="th-TH" b="1" dirty="0" smtClean="0"/>
              <a:t>เผชิญ</a:t>
            </a:r>
            <a:r>
              <a:rPr lang="th-TH" dirty="0" smtClean="0"/>
              <a:t>บางสิ่ง/ต้อง</a:t>
            </a:r>
            <a:r>
              <a:rPr lang="th-TH" b="1" dirty="0" smtClean="0"/>
              <a:t>ทำ</a:t>
            </a:r>
            <a:r>
              <a:rPr lang="th-TH" dirty="0" smtClean="0"/>
              <a:t>บางสิ่ง/</a:t>
            </a:r>
            <a:r>
              <a:rPr lang="th-TH" b="1" dirty="0" smtClean="0"/>
              <a:t>ต้องการ</a:t>
            </a:r>
            <a:r>
              <a:rPr lang="th-TH" dirty="0" smtClean="0"/>
              <a:t>บางสิ่ง/และต้อง</a:t>
            </a:r>
            <a:r>
              <a:rPr lang="th-TH" b="1" dirty="0" smtClean="0"/>
              <a:t>เชื่อ</a:t>
            </a:r>
            <a:r>
              <a:rPr lang="th-TH" dirty="0" smtClean="0"/>
              <a:t>บางสิ่ง</a:t>
            </a:r>
            <a:endParaRPr lang="th-TH" dirty="0"/>
          </a:p>
        </p:txBody>
      </p:sp>
      <p:pic>
        <p:nvPicPr>
          <p:cNvPr id="4" name="Content Placeholder 3" descr="doing with sin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00364" y="3071810"/>
            <a:ext cx="3830722" cy="2869343"/>
          </a:xfrm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i="1" dirty="0" smtClean="0"/>
              <a:t>ข้อ 18-19 การสิ้นสุดของสภาพเนรเทศของชุมชน. 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625989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th-TH" sz="4000" dirty="0" smtClean="0"/>
              <a:t>*</a:t>
            </a:r>
            <a:r>
              <a:rPr lang="th-TH" sz="4000" b="1" dirty="0" smtClean="0"/>
              <a:t>การเนรเทศไปนครบาบิโลน</a:t>
            </a:r>
            <a:r>
              <a:rPr lang="th-TH" sz="4000" dirty="0" smtClean="0"/>
              <a:t>เป็นการลงโทษสำหรับบาปที่ชาวอิสราเอลได้กระทำ แต่ทันทีที่ชุมชนได้รับการชำระล้างมลทิน ชุมชนก็จะสามารถสวดภาวนาต่อพระเจ้า</a:t>
            </a:r>
          </a:p>
          <a:p>
            <a:pPr>
              <a:buNone/>
            </a:pPr>
            <a:r>
              <a:rPr lang="th-TH" sz="4000" dirty="0" smtClean="0"/>
              <a:t>           เพื่อสร้างเมืองอันศักดิ์สิทธิ์ขี้นมาอีกครั้งหนึ่ง </a:t>
            </a:r>
          </a:p>
          <a:p>
            <a:pPr>
              <a:buNone/>
            </a:pPr>
            <a:r>
              <a:rPr lang="th-TH" sz="4000" dirty="0" smtClean="0"/>
              <a:t>(ดู เนหะมีย์ 2.17-20) </a:t>
            </a:r>
          </a:p>
          <a:p>
            <a:pPr>
              <a:buNone/>
            </a:pPr>
            <a:r>
              <a:rPr lang="th-TH" sz="4000" dirty="0" smtClean="0"/>
              <a:t>          เพื่อสร้างพระวิหารอีกครั้งสำหรับการถวายเครื่องบูชา </a:t>
            </a:r>
            <a:endParaRPr lang="th-TH" sz="4000" dirty="0"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ชาวอิสราเอลถูกเนรเทศไปบาบิโลน</a:t>
            </a:r>
            <a:endParaRPr lang="th-TH" b="1" dirty="0"/>
          </a:p>
        </p:txBody>
      </p:sp>
      <p:pic>
        <p:nvPicPr>
          <p:cNvPr id="6" name="Content Placeholder 5" descr="เนรเทศ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86050" y="1800409"/>
            <a:ext cx="3760376" cy="4343235"/>
          </a:xfrm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25602"/>
          </a:xfrm>
        </p:spPr>
        <p:txBody>
          <a:bodyPr>
            <a:noAutofit/>
          </a:bodyPr>
          <a:lstStyle/>
          <a:p>
            <a:r>
              <a:rPr lang="th-TH" sz="4000" b="1" dirty="0" smtClean="0"/>
              <a:t>ข้อ 19 “เครื่องบูชา” เป็นสัตว์ถูกเผาถวาย</a:t>
            </a:r>
            <a:br>
              <a:rPr lang="th-TH" sz="4000" b="1" dirty="0" smtClean="0"/>
            </a:br>
            <a:r>
              <a:rPr lang="th-TH" sz="4000" b="1" dirty="0" smtClean="0"/>
              <a:t> (</a:t>
            </a:r>
            <a:r>
              <a:rPr lang="en-US" sz="4000" b="1" dirty="0" smtClean="0"/>
              <a:t>‘</a:t>
            </a:r>
            <a:r>
              <a:rPr lang="en-US" sz="4000" b="1" dirty="0" err="1" smtClean="0"/>
              <a:t>olah</a:t>
            </a:r>
            <a:r>
              <a:rPr lang="en-US" sz="4000" b="1" dirty="0" smtClean="0"/>
              <a:t>  </a:t>
            </a:r>
            <a:r>
              <a:rPr lang="th-TH" sz="4000" b="1" dirty="0" smtClean="0"/>
              <a:t>  </a:t>
            </a:r>
            <a:r>
              <a:rPr lang="en-US" sz="4000" b="1" dirty="0" smtClean="0"/>
              <a:t> </a:t>
            </a:r>
            <a:r>
              <a:rPr lang="th-TH" sz="4000" b="1" dirty="0" smtClean="0"/>
              <a:t>/  </a:t>
            </a:r>
            <a:r>
              <a:rPr lang="en-US" sz="4000" b="1" dirty="0" smtClean="0"/>
              <a:t>holocaust)</a:t>
            </a:r>
            <a:r>
              <a:rPr lang="th-TH" sz="4000" b="1" dirty="0" smtClean="0"/>
              <a:t> </a:t>
            </a:r>
            <a:endParaRPr lang="th-TH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775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th-TH" dirty="0" smtClean="0"/>
              <a:t>*</a:t>
            </a:r>
            <a:r>
              <a:rPr lang="th-TH" sz="4000" dirty="0" smtClean="0"/>
              <a:t>เครื่องบูชาหมายถึงการผ่าลำคอของสัตวบูชา (ปฐมกาล 31.5 )</a:t>
            </a:r>
          </a:p>
          <a:p>
            <a:r>
              <a:rPr lang="th-TH" sz="4000" dirty="0" smtClean="0"/>
              <a:t>สัตว์ที่ถูกฆ่ามักจะถูกเผาไหม้เป็นบางส่วน.</a:t>
            </a:r>
          </a:p>
          <a:p>
            <a:r>
              <a:rPr lang="th-TH" sz="4000" dirty="0" smtClean="0"/>
              <a:t> เครื่องบูชาที่ถูกเผาถวายจะเผาไหม้ทั้งหมดหรือบางส่วนของสัตว์ </a:t>
            </a:r>
          </a:p>
          <a:p>
            <a:pPr>
              <a:buNone/>
            </a:pPr>
            <a:r>
              <a:rPr lang="th-TH" sz="4000" dirty="0" smtClean="0"/>
              <a:t> (เลวีนิติ 16.25,27) เกิดขึ้นที่บนนแท่นบูชาของพระวิหารที่ปกติ จะมีไฟจุดอยู่ (เลวีนิติ 6.9). (ต่อ)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82792"/>
          </a:xfrm>
        </p:spPr>
        <p:txBody>
          <a:bodyPr>
            <a:normAutofit fontScale="90000"/>
          </a:bodyPr>
          <a:lstStyle/>
          <a:p>
            <a:r>
              <a:rPr lang="th-TH" sz="4000" dirty="0" smtClean="0"/>
              <a:t/>
            </a:r>
            <a:br>
              <a:rPr lang="th-TH" sz="4000" dirty="0" smtClean="0"/>
            </a:br>
            <a:r>
              <a:rPr lang="th-TH" sz="4000" dirty="0" smtClean="0"/>
              <a:t>(ต่อ)เครื่องเผาบูชาหรือยัญบูชา จะถูกถวายแรกสุด ตามด้วยเครื่องบูชาไถ่บาปสำหรับผู้คน  ( </a:t>
            </a:r>
            <a:r>
              <a:rPr lang="en-US" sz="4000" dirty="0" smtClean="0"/>
              <a:t>sin </a:t>
            </a:r>
            <a:r>
              <a:rPr lang="th-TH" sz="4000" dirty="0" smtClean="0"/>
              <a:t>   </a:t>
            </a:r>
            <a:r>
              <a:rPr lang="en-US" sz="4000" dirty="0" smtClean="0"/>
              <a:t> offering</a:t>
            </a:r>
            <a:r>
              <a:rPr lang="th-TH" sz="4000" dirty="0" smtClean="0"/>
              <a:t> มีการเอาเลือดวัวที่ถูกฆ่าถวายมาปะพรมหน้าม่านสถานนมัสการ และเผาวัวนั้นด้วย )</a:t>
            </a:r>
            <a:r>
              <a:rPr lang="th-TH" dirty="0" smtClean="0"/>
              <a:t/>
            </a:r>
            <a:br>
              <a:rPr lang="th-TH" dirty="0" smtClean="0"/>
            </a:br>
            <a:endParaRPr lang="th-TH" dirty="0"/>
          </a:p>
        </p:txBody>
      </p:sp>
      <p:pic>
        <p:nvPicPr>
          <p:cNvPr id="6" name="Content Placeholder 5" descr="sacrifice cow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7224" y="2571744"/>
            <a:ext cx="7418445" cy="3709223"/>
          </a:xfrm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 smtClean="0"/>
              <a:t>การร่ำไห้อย่างขมขื่นของชาวอิสราเอลคือ เครื่องเผาบูชา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sz="4000" dirty="0" smtClean="0"/>
              <a:t>ชุมชนอ่านเพลงสดุดีอีกครั้ง เพื่อเข้าถึงบทสรุปว่า ช่วงเวลาที่ถูกเนรเทศ การร่ำไห้อย่างขมขื่นของชาวอิสราเอลคือ เครื่องเผาบูชา </a:t>
            </a:r>
          </a:p>
          <a:p>
            <a:r>
              <a:rPr lang="th-TH" sz="4000" dirty="0" smtClean="0"/>
              <a:t>พิธีกรรมที่เหมาะสมถูกต้องมากขึ้น เป็นที่พอพระทัยพระเจ้า เนื่องจากได้รับจากแรงบันดาลใจจากหัวใจที่ถ่อมสุภาพ</a:t>
            </a:r>
            <a:endParaRPr lang="th-TH" sz="4000" dirty="0"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39850"/>
          </a:xfrm>
        </p:spPr>
        <p:txBody>
          <a:bodyPr>
            <a:normAutofit/>
          </a:bodyPr>
          <a:lstStyle/>
          <a:p>
            <a:r>
              <a:rPr lang="th-TH" b="1" dirty="0" smtClean="0"/>
              <a:t>พระเจ้ากระทำสิ่งมหัศจรรย์กับดวงใจที่ช้ำระบม</a:t>
            </a:r>
            <a:br>
              <a:rPr lang="th-TH" b="1" dirty="0" smtClean="0"/>
            </a:br>
            <a:r>
              <a:rPr lang="th-TH" b="1" dirty="0" smtClean="0"/>
              <a:t>ถ้าท่านจะถวายทุกชิ้นของหัวใจแด่พระองค์</a:t>
            </a:r>
            <a:endParaRPr lang="th-TH" b="1" dirty="0"/>
          </a:p>
        </p:txBody>
      </p:sp>
      <p:pic>
        <p:nvPicPr>
          <p:cNvPr id="6" name="Content Placeholder 5" descr="god repair if you give him all pieces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488" y="2148670"/>
            <a:ext cx="4137849" cy="4137849"/>
          </a:xfrm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083188"/>
          </a:xfrm>
        </p:spPr>
        <p:txBody>
          <a:bodyPr>
            <a:normAutofit/>
          </a:bodyPr>
          <a:lstStyle/>
          <a:p>
            <a:r>
              <a:rPr lang="th-TH" b="1" dirty="0" smtClean="0"/>
              <a:t>เพลงสดุดีที่ 57</a:t>
            </a:r>
            <a:r>
              <a:rPr lang="th-TH" dirty="0" smtClean="0"/>
              <a:t/>
            </a:r>
            <a:br>
              <a:rPr lang="th-TH" dirty="0" smtClean="0"/>
            </a:br>
            <a:r>
              <a:rPr lang="th-TH" dirty="0" smtClean="0"/>
              <a:t/>
            </a:r>
            <a:br>
              <a:rPr lang="th-TH" dirty="0" smtClean="0"/>
            </a:br>
            <a:r>
              <a:rPr lang="th-TH" b="1" i="1" dirty="0" smtClean="0"/>
              <a:t/>
            </a:r>
            <a:br>
              <a:rPr lang="th-TH" b="1" i="1" dirty="0" smtClean="0"/>
            </a:br>
            <a:r>
              <a:rPr lang="th-TH" b="1" dirty="0" smtClean="0"/>
              <a:t>ผู้ชอบธรรมขอความช่วยเหลือจากพระเจ้า</a:t>
            </a:r>
            <a:endParaRPr lang="th-TH" dirty="0"/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82726"/>
          </a:xfrm>
        </p:spPr>
        <p:txBody>
          <a:bodyPr>
            <a:normAutofit fontScale="90000"/>
          </a:bodyPr>
          <a:lstStyle/>
          <a:p>
            <a:r>
              <a:rPr lang="th-TH" dirty="0" smtClean="0"/>
              <a:t/>
            </a:r>
            <a:br>
              <a:rPr lang="th-TH" dirty="0" smtClean="0"/>
            </a:br>
            <a:r>
              <a:rPr lang="th-TH" b="1" dirty="0" smtClean="0"/>
              <a:t>ความเป็นมาของเพลงสดุดี 57 </a:t>
            </a:r>
            <a:br>
              <a:rPr lang="th-TH" b="1" dirty="0" smtClean="0"/>
            </a:br>
            <a:r>
              <a:rPr lang="th-TH" b="1" dirty="0" smtClean="0"/>
              <a:t>หนังสือประกาศกซามูเอลฉบับที่หนึ่ง บทที่ 24 </a:t>
            </a:r>
            <a:r>
              <a:rPr lang="th-TH" dirty="0" smtClean="0"/>
              <a:t/>
            </a:r>
            <a:br>
              <a:rPr lang="th-TH" dirty="0" smtClean="0"/>
            </a:br>
            <a:endParaRPr lang="th-TH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th-TH" dirty="0" smtClean="0"/>
          </a:p>
          <a:p>
            <a:r>
              <a:rPr lang="th-TH" sz="3600" b="1" dirty="0" smtClean="0"/>
              <a:t>การพบปะระหว่างดาวิดกับกษัตริย์ซาอูล พ่อตาของดาวิดที่เสด็จไปกับกองทัพของพระองค์เพื่อประหารดาวิด</a:t>
            </a:r>
          </a:p>
          <a:p>
            <a:r>
              <a:rPr lang="th-TH" sz="3600" b="1" dirty="0" smtClean="0"/>
              <a:t>กษัตริย์ซาอูลทรงพระประสงค์จะประหารดาวิดเพราะพระองค์ทรงรู้สึกอิจฉาดาวิด ด้วยเกรงว่าพระองค์จะสูญเสียอาณาจักรแก่ดา</a:t>
            </a:r>
            <a:r>
              <a:rPr lang="th-TH" sz="3600" b="1" dirty="0" smtClean="0"/>
              <a:t>วิด</a:t>
            </a:r>
            <a:endParaRPr lang="th-TH" sz="3600" b="1" dirty="0" smtClean="0"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011486"/>
          </a:xfrm>
        </p:spPr>
        <p:txBody>
          <a:bodyPr>
            <a:normAutofit fontScale="90000"/>
          </a:bodyPr>
          <a:lstStyle/>
          <a:p>
            <a:r>
              <a:rPr lang="th-TH" b="1" dirty="0" smtClean="0"/>
              <a:t/>
            </a:r>
            <a:br>
              <a:rPr lang="th-TH" b="1" dirty="0" smtClean="0"/>
            </a:br>
            <a:r>
              <a:rPr lang="th-TH" b="1" dirty="0" smtClean="0"/>
              <a:t>พระ</a:t>
            </a:r>
            <a:r>
              <a:rPr lang="th-TH" b="1" dirty="0" smtClean="0"/>
              <a:t>เจ้าโปรดให้กษัตริย์ซาอูลและพรรคพวกของพระองค์หลับ ขณะดาวิดติดตามกษัตริย์ซาอูล แต่ไม่ประหารพระองค์แม้มีโอกาส และดาวิดจึงขอให้พระองค์หยุดจับเขามาลงโทษ. </a:t>
            </a:r>
            <a:br>
              <a:rPr lang="th-TH" b="1" dirty="0" smtClean="0"/>
            </a:br>
            <a:endParaRPr lang="th-TH" dirty="0"/>
          </a:p>
        </p:txBody>
      </p:sp>
      <p:pic>
        <p:nvPicPr>
          <p:cNvPr id="6" name="Content Placeholder 5" descr="david and Saul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00298" y="3214685"/>
            <a:ext cx="3038489" cy="3179441"/>
          </a:xfrm>
        </p:spPr>
      </p:pic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สดด 57.7 ข้าพเจ้าจะขับร้องถวายสดุดีแด่พระองค์</a:t>
            </a:r>
            <a:endParaRPr lang="th-TH" b="1" dirty="0"/>
          </a:p>
        </p:txBody>
      </p:sp>
      <p:pic>
        <p:nvPicPr>
          <p:cNvPr id="4" name="Content Placeholder 3" descr="57  7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28794" y="1760982"/>
            <a:ext cx="5420730" cy="4311223"/>
          </a:xfrm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กษัตริย์ซาอูลไล่ฆ่าดาวิดเพราะความอิจฉา</a:t>
            </a:r>
            <a:endParaRPr lang="th-TH" b="1" dirty="0"/>
          </a:p>
        </p:txBody>
      </p:sp>
      <p:pic>
        <p:nvPicPr>
          <p:cNvPr id="4" name="Content Placeholder 3" descr="saul try to kill David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43239" y="1906078"/>
            <a:ext cx="2884975" cy="3951814"/>
          </a:xfrm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9916"/>
          </a:xfrm>
        </p:spPr>
        <p:txBody>
          <a:bodyPr>
            <a:normAutofit/>
          </a:bodyPr>
          <a:lstStyle/>
          <a:p>
            <a:r>
              <a:rPr lang="th-TH" b="1" dirty="0" smtClean="0"/>
              <a:t>ในข้อ 1 “วิญญาณของข้าพเจ้า” (nephesh) แสวงหาที่หลบภัยภายใต้ปีก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5992"/>
            <a:ext cx="8229600" cy="392909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th-TH" sz="4000" dirty="0" smtClean="0"/>
              <a:t>*</a:t>
            </a:r>
            <a:r>
              <a:rPr lang="th-TH" sz="3600" dirty="0" smtClean="0"/>
              <a:t>ปีกของนกอินทรีย์ที่ยกขึ้นเสมือนพระเจ้าทรงรองรับชาวอิสราเอลไว้    นี่เป็นเป็นครั้งแรกที่ใช้สัตว์เป็นสัญลักษณ์ในกวีนิพนธ์ และทำให้เห็นถึงความเข้มแข็งและการปกป้องอย่างกระตือรือร้นของพระเจ้า.</a:t>
            </a:r>
          </a:p>
          <a:p>
            <a:pPr>
              <a:buNone/>
            </a:pPr>
            <a:r>
              <a:rPr lang="th-TH" sz="3600" dirty="0" smtClean="0"/>
              <a:t>*ถ้าอันตรายใดมาจากเบื้องล่าง  (ศัตรู และในกรณีนี้คือ</a:t>
            </a:r>
          </a:p>
          <a:p>
            <a:pPr>
              <a:buNone/>
            </a:pPr>
            <a:r>
              <a:rPr lang="th-TH" sz="3600" dirty="0" smtClean="0"/>
              <a:t>กษัตริย์ซาอูล) พระเจ้าจะทรงแบกดาวิด (ประชากร) ขึ้นสูงและห่างไกลจากกับดักของมนุษย์</a:t>
            </a:r>
            <a:endParaRPr lang="en-US" sz="3600" dirty="0" smtClean="0"/>
          </a:p>
          <a:p>
            <a:pPr>
              <a:buNone/>
            </a:pPr>
            <a:endParaRPr lang="th-TH" dirty="0"/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ปีกนกอินทรีย์</a:t>
            </a:r>
            <a:endParaRPr lang="th-TH" b="1" dirty="0"/>
          </a:p>
        </p:txBody>
      </p:sp>
      <p:pic>
        <p:nvPicPr>
          <p:cNvPr id="4" name="Content Placeholder 3" descr="eagle wing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5919" y="1784336"/>
            <a:ext cx="6225338" cy="4645060"/>
          </a:xfrm>
        </p:spPr>
      </p:pic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ข้อ 4 - ภาพที่ 2 อาณาจักรของสิงโต-สงคราม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697427"/>
          </a:xfrm>
        </p:spPr>
        <p:txBody>
          <a:bodyPr>
            <a:noAutofit/>
          </a:bodyPr>
          <a:lstStyle/>
          <a:p>
            <a:r>
              <a:rPr lang="th-TH" sz="3600" dirty="0" smtClean="0"/>
              <a:t>ศัตรูที่เลวร้ายที่สุดของเขา  กำลังดำเนินชีวิตในพื้นที่เดียวกันในบ้านเดียวกัน ระหว่างกษัตริย์ซาอูลกับดาวิดซึ่งเป็นพ่อตากับลูกเขย</a:t>
            </a:r>
          </a:p>
          <a:p>
            <a:r>
              <a:rPr lang="th-TH" sz="3600" dirty="0" smtClean="0"/>
              <a:t>ดาเนียลทำให้สิงโตเชื่อง และใช้เวลาตลอดคืนกับพวกมัน</a:t>
            </a:r>
          </a:p>
          <a:p>
            <a:pPr>
              <a:buNone/>
            </a:pPr>
            <a:r>
              <a:rPr lang="th-TH" sz="3600" dirty="0" smtClean="0"/>
              <a:t> (ดนล 6.19-24)  </a:t>
            </a:r>
          </a:p>
          <a:p>
            <a:r>
              <a:rPr lang="th-TH" sz="3600" dirty="0" smtClean="0"/>
              <a:t>หนุ่มยิว 3 คนไม่ยอมนมัสการรูปปั้นกษัตริย์แห่งบาบิโลน.  พระองค์จึงโปรดให้โยนพวกเขาเข้ากองไฟที่ร้อนระอุ  แต่พวกเขาก็รอดออกมาได้โดยไม่ได้รับบาดเจ็บเลย </a:t>
            </a:r>
            <a:endParaRPr lang="th-TH" sz="3600" dirty="0"/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สิงโตร้ายแทนสงคราม</a:t>
            </a:r>
            <a:endParaRPr lang="th-TH" b="1" dirty="0"/>
          </a:p>
        </p:txBody>
      </p:sp>
      <p:pic>
        <p:nvPicPr>
          <p:cNvPr id="6" name="Content Placeholder 5" descr="lion2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488" y="1615071"/>
            <a:ext cx="3786214" cy="4964577"/>
          </a:xfrm>
        </p:spPr>
      </p:pic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ข้อ 5 สวรรค์เป็นที่ประทับของพระเจ้า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sz="4000" dirty="0" smtClean="0"/>
              <a:t>ผู้ประพันธ์เพลงสดุดีประสบกับความยากลำบาก เขาจึงหวังให้พระเจ้าแสดง “ความหนัก-มั่นคง” ของพระองค์. </a:t>
            </a:r>
          </a:p>
          <a:p>
            <a:r>
              <a:rPr lang="th-TH" sz="4000" dirty="0" smtClean="0"/>
              <a:t>คำ “สิริรุ่งโรจน์ (</a:t>
            </a:r>
            <a:r>
              <a:rPr lang="en-US" sz="4000" dirty="0" err="1" smtClean="0"/>
              <a:t>kabod</a:t>
            </a:r>
            <a:r>
              <a:rPr lang="th-TH" sz="4000" dirty="0" smtClean="0"/>
              <a:t>) หมายถึง “น้ำหนัก”</a:t>
            </a:r>
          </a:p>
          <a:p>
            <a:pPr>
              <a:buNone/>
            </a:pPr>
            <a:r>
              <a:rPr lang="th-TH" sz="4000" dirty="0" smtClean="0"/>
              <a:t>    และอสย 6.7 (แผ่นดินทั้งหมดเต็มไปด้วยพระสิริรุ่งโรจน์ของพระองค์)</a:t>
            </a:r>
            <a:endParaRPr lang="th-TH" sz="4000" dirty="0"/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เทวดาในสวรรค์ ร้อง “ศักดิ์สิทธิ์ ศักดิ์สิทธิ์ ศักดิ์สิทธิ์ ”</a:t>
            </a:r>
            <a:endParaRPr lang="th-TH" b="1" dirty="0"/>
          </a:p>
        </p:txBody>
      </p:sp>
      <p:pic>
        <p:nvPicPr>
          <p:cNvPr id="4" name="Content Placeholder 3" descr="heaven angels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5918" y="1691354"/>
            <a:ext cx="5619881" cy="4380852"/>
          </a:xfrm>
        </p:spPr>
      </p:pic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i="1" dirty="0" smtClean="0"/>
              <a:t>ข้อ 6-11 การขอบพระคุณ</a:t>
            </a:r>
            <a:r>
              <a:rPr lang="th-TH" b="1" dirty="0" smtClean="0"/>
              <a:t> 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ใครก็ตามที่กระทำชั่วจะกลายเป็นเหยื่อของการบาปชั่วร้ายของเขาเองในที่สุด. </a:t>
            </a:r>
          </a:p>
          <a:p>
            <a:r>
              <a:rPr lang="th-TH" dirty="0" smtClean="0"/>
              <a:t> ผู้ประพันธ์เพลงสดุดีใช้คำ “หัวใจ”  </a:t>
            </a:r>
            <a:r>
              <a:rPr lang="en-US" dirty="0" smtClean="0"/>
              <a:t>(</a:t>
            </a:r>
            <a:r>
              <a:rPr lang="th-TH" dirty="0" smtClean="0"/>
              <a:t> </a:t>
            </a:r>
            <a:r>
              <a:rPr lang="en-US" dirty="0" smtClean="0"/>
              <a:t> </a:t>
            </a:r>
            <a:r>
              <a:rPr lang="en-US" dirty="0" err="1" smtClean="0"/>
              <a:t>lev</a:t>
            </a:r>
            <a:r>
              <a:rPr lang="en-US" dirty="0" smtClean="0"/>
              <a:t>   )  2 </a:t>
            </a:r>
            <a:r>
              <a:rPr lang="th-TH" dirty="0" smtClean="0"/>
              <a:t>ครั้ง ในข้อ 7.   เพื่อต้องการเน้นว่า หัวใจเป็นศูนย์กลางของบุคคลคนหนึ่ง  </a:t>
            </a:r>
            <a:endParaRPr lang="en-US" dirty="0" smtClean="0"/>
          </a:p>
          <a:p>
            <a:r>
              <a:rPr lang="th-TH" dirty="0" smtClean="0"/>
              <a:t>เพราะในกรณีส่วนใหญ่ สมรรถนะทางสติปัญญาและเหตุผล เป็นคุณสมบัติของหัวใจ. หัวใจหมายถึงสิ่งที่ถูกซ่อนและไม่เห็นชัดโดยตรง </a:t>
            </a:r>
          </a:p>
          <a:p>
            <a:r>
              <a:rPr lang="th-TH" dirty="0" smtClean="0"/>
              <a:t>หัวใจเป็นตำแหน่งของความรู้สึกด้วย จากความปวดร้าวที่ลึกที่สุดไปจนถึงความสุขสันต์</a:t>
            </a:r>
            <a:endParaRPr lang="th-TH" dirty="0"/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96974"/>
          </a:xfrm>
        </p:spPr>
        <p:txBody>
          <a:bodyPr>
            <a:normAutofit fontScale="90000"/>
          </a:bodyPr>
          <a:lstStyle/>
          <a:p>
            <a:r>
              <a:rPr lang="th-TH" b="1" dirty="0" smtClean="0"/>
              <a:t>ข้อ 7 ใจข้าพเจ้าพร้อมแล้ว จะขับร้อง</a:t>
            </a:r>
            <a:r>
              <a:rPr lang="th-TH" b="1" dirty="0" smtClean="0"/>
              <a:t>...</a:t>
            </a:r>
            <a:br>
              <a:rPr lang="th-TH" b="1" dirty="0" smtClean="0"/>
            </a:br>
            <a:r>
              <a:rPr lang="th-TH" b="1" dirty="0" smtClean="0"/>
              <a:t>ถวาย</a:t>
            </a:r>
            <a:r>
              <a:rPr lang="th-TH" b="1" dirty="0" smtClean="0"/>
              <a:t>สดุดีแด่พระองค์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th-TH" sz="4000" dirty="0" smtClean="0"/>
          </a:p>
          <a:p>
            <a:r>
              <a:rPr lang="th-TH" sz="4000" dirty="0" smtClean="0"/>
              <a:t>หัวใจ</a:t>
            </a:r>
            <a:r>
              <a:rPr lang="th-TH" sz="4000" dirty="0" smtClean="0"/>
              <a:t>ที่มั่นคง (</a:t>
            </a:r>
            <a:r>
              <a:rPr lang="en-US" sz="4000" dirty="0" err="1" smtClean="0"/>
              <a:t>nakon</a:t>
            </a:r>
            <a:r>
              <a:rPr lang="en-US" sz="4000" dirty="0" smtClean="0"/>
              <a:t> )</a:t>
            </a:r>
            <a:r>
              <a:rPr lang="th-TH" sz="4000" dirty="0" smtClean="0"/>
              <a:t> เป็นคำคุณศํพท์ที่ใช้ใน สดด 51.12 ด้วย เพื่อประกาศสภาพความเป็นจริงของผู้สำนึกผิด.</a:t>
            </a:r>
          </a:p>
          <a:p>
            <a:r>
              <a:rPr lang="th-TH" sz="4000" dirty="0" smtClean="0"/>
              <a:t>มนุษย์เสนอสภาพความเป็นจริงใหม่ เกือบจะเป็นการเกิดใหม่ </a:t>
            </a:r>
            <a:endParaRPr lang="th-TH" sz="4000" dirty="0"/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กษัตริย์ดาวิดดีดพิณสรรเสริญพระเจ้า</a:t>
            </a:r>
            <a:endParaRPr lang="th-TH" b="1" dirty="0"/>
          </a:p>
        </p:txBody>
      </p:sp>
      <p:pic>
        <p:nvPicPr>
          <p:cNvPr id="4" name="Content Placeholder 3" descr="david sing2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62759" y="2214554"/>
            <a:ext cx="6519793" cy="3571900"/>
          </a:xfrm>
        </p:spPr>
      </p:pic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ชายหนึ่งเริ่มเพลงของเขาในข้อ 9-10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697427"/>
          </a:xfrm>
        </p:spPr>
        <p:txBody>
          <a:bodyPr>
            <a:noAutofit/>
          </a:bodyPr>
          <a:lstStyle/>
          <a:p>
            <a:r>
              <a:rPr lang="th-TH" sz="3600" dirty="0" smtClean="0"/>
              <a:t>ประเภทการเคลื่อนที่ของการสรรเสริญพระเจ้าเป็น  2 แบบ</a:t>
            </a:r>
          </a:p>
          <a:p>
            <a:pPr>
              <a:buNone/>
            </a:pPr>
            <a:r>
              <a:rPr lang="th-TH" sz="3600" b="1" dirty="0" smtClean="0"/>
              <a:t>     การเคลื่อนที่แนวตั้งที่เข้าถึงสวรรค์</a:t>
            </a:r>
            <a:r>
              <a:rPr lang="th-TH" sz="3600" dirty="0" smtClean="0"/>
              <a:t>ในจุดที่ไม่อาจเข้าถึงมากที่สุด และ</a:t>
            </a:r>
            <a:r>
              <a:rPr lang="th-TH" sz="3600" b="1" dirty="0" smtClean="0"/>
              <a:t>การเคลื่อนที่แนวราบ</a:t>
            </a:r>
            <a:r>
              <a:rPr lang="th-TH" sz="3600" dirty="0" smtClean="0"/>
              <a:t>ที่ไปสู่ประชาชนที่อาศัยในโลก. </a:t>
            </a:r>
          </a:p>
          <a:p>
            <a:pPr>
              <a:buNone/>
            </a:pPr>
            <a:r>
              <a:rPr lang="th-TH" sz="3600" b="1" dirty="0" smtClean="0"/>
              <a:t>* </a:t>
            </a:r>
            <a:r>
              <a:rPr lang="th-TH" sz="3600" dirty="0" smtClean="0"/>
              <a:t>    พระเมตตาของพระเจ้า เติมเต็มทั่วจักรวาล และเข้าถึงทุกคนในโลก. </a:t>
            </a:r>
          </a:p>
          <a:p>
            <a:r>
              <a:rPr lang="th-TH" sz="3600" dirty="0" smtClean="0"/>
              <a:t>*เมื่อความรักของพระแผ่จากศูนย์กลางของหัวใจมนุษย์ไปสู่ตำแหน่งที่ไม่อาจเข้าถึงมากที่สุด</a:t>
            </a:r>
            <a:endParaRPr lang="en-US" sz="3600" dirty="0"/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9916"/>
          </a:xfrm>
        </p:spPr>
        <p:txBody>
          <a:bodyPr>
            <a:normAutofit fontScale="90000"/>
          </a:bodyPr>
          <a:lstStyle/>
          <a:p>
            <a:r>
              <a:rPr lang="th-TH" sz="4000" dirty="0" smtClean="0"/>
              <a:t/>
            </a:r>
            <a:br>
              <a:rPr lang="th-TH" sz="4000" dirty="0" smtClean="0"/>
            </a:br>
            <a:r>
              <a:rPr lang="th-TH" sz="4000" dirty="0" smtClean="0"/>
              <a:t/>
            </a:r>
            <a:br>
              <a:rPr lang="th-TH" sz="4000" dirty="0" smtClean="0"/>
            </a:br>
            <a:r>
              <a:rPr lang="th-TH" sz="4000" b="1" dirty="0" smtClean="0"/>
              <a:t>ข้อ 11 พระเมตตา เป็นความรักที่ไม่สิ้นสุดของพระเจ้า </a:t>
            </a:r>
            <a:br>
              <a:rPr lang="th-TH" sz="4000" b="1" dirty="0" smtClean="0"/>
            </a:br>
            <a:r>
              <a:rPr lang="th-TH" sz="4000" b="1" dirty="0" smtClean="0"/>
              <a:t>ซึ่งเป็นความมั่นคงมากที่สุดที่ผู้ที่ซื่อสัตย์ </a:t>
            </a:r>
            <a:br>
              <a:rPr lang="th-TH" sz="4000" b="1" dirty="0" smtClean="0"/>
            </a:br>
            <a:r>
              <a:rPr lang="th-TH" sz="4000" b="1" dirty="0" smtClean="0"/>
              <a:t>สามารถมีได้ในท่ามกลางความยากลำบาก</a:t>
            </a:r>
            <a:r>
              <a:rPr lang="th-TH" dirty="0" smtClean="0"/>
              <a:t/>
            </a:r>
            <a:br>
              <a:rPr lang="th-TH" dirty="0" smtClean="0"/>
            </a:br>
            <a:endParaRPr lang="th-TH" dirty="0"/>
          </a:p>
        </p:txBody>
      </p:sp>
      <p:pic>
        <p:nvPicPr>
          <p:cNvPr id="6" name="Content Placeholder 5" descr="welcoming jesus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33749" y="2477284"/>
            <a:ext cx="4339229" cy="3237732"/>
          </a:xfrm>
        </p:spPr>
      </p:pic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11882"/>
          </a:xfrm>
        </p:spPr>
        <p:txBody>
          <a:bodyPr>
            <a:normAutofit/>
          </a:bodyPr>
          <a:lstStyle/>
          <a:p>
            <a:r>
              <a:rPr lang="th-TH" b="1" dirty="0" smtClean="0"/>
              <a:t>สดุดี 92</a:t>
            </a:r>
            <a:br>
              <a:rPr lang="th-TH" b="1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th-TH" sz="3200" b="1" dirty="0" smtClean="0"/>
              <a:t>เป็นการดีที่จะสรรเสริญพระยาห์เวห์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th-TH" dirty="0"/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68478"/>
          </a:xfrm>
        </p:spPr>
        <p:txBody>
          <a:bodyPr>
            <a:normAutofit fontScale="90000"/>
          </a:bodyPr>
          <a:lstStyle/>
          <a:p>
            <a:r>
              <a:rPr lang="th-TH" b="1" dirty="0" smtClean="0"/>
              <a:t>ข้าแต่พระผู้สูงสุด</a:t>
            </a:r>
            <a:br>
              <a:rPr lang="th-TH" b="1" dirty="0" smtClean="0"/>
            </a:br>
            <a:r>
              <a:rPr lang="th-TH" b="1" dirty="0" smtClean="0"/>
              <a:t> เป็นการดีที่จะบรรเลงดนตรี</a:t>
            </a:r>
            <a:br>
              <a:rPr lang="th-TH" b="1" dirty="0" smtClean="0"/>
            </a:br>
            <a:r>
              <a:rPr lang="th-TH" b="1" dirty="0" smtClean="0"/>
              <a:t>ถวายแด่พระนามของพระองค์</a:t>
            </a:r>
            <a:endParaRPr lang="th-TH" dirty="0"/>
          </a:p>
        </p:txBody>
      </p:sp>
      <p:pic>
        <p:nvPicPr>
          <p:cNvPr id="7" name="Content Placeholder 6" descr="92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6" y="2428868"/>
            <a:ext cx="7877488" cy="3429024"/>
          </a:xfrm>
        </p:spPr>
      </p:pic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th-TH" b="1" dirty="0" smtClean="0"/>
              <a:t>ต้นแบบของบทเพลงสดุดี</a:t>
            </a:r>
            <a:endParaRPr lang="th-TH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429288"/>
          </a:xfrm>
        </p:spPr>
        <p:txBody>
          <a:bodyPr>
            <a:noAutofit/>
          </a:bodyPr>
          <a:lstStyle/>
          <a:p>
            <a:endParaRPr lang="th-TH" sz="3600" dirty="0" smtClean="0"/>
          </a:p>
          <a:p>
            <a:r>
              <a:rPr lang="th-TH" sz="3600" dirty="0" smtClean="0"/>
              <a:t>เพลงสดุดีนี้คือ</a:t>
            </a:r>
            <a:r>
              <a:rPr lang="th-TH" sz="3600" b="1" dirty="0" smtClean="0"/>
              <a:t>ตัวอย่างต้นแบบ</a:t>
            </a:r>
            <a:r>
              <a:rPr lang="th-TH" sz="3600" dirty="0" smtClean="0"/>
              <a:t>ของบทเพลงหนึ่งอาจแบ่งย่อยเป็น 3 ภาค</a:t>
            </a:r>
          </a:p>
          <a:p>
            <a:r>
              <a:rPr lang="th-TH" sz="3600" dirty="0" smtClean="0"/>
              <a:t>1.</a:t>
            </a:r>
            <a:r>
              <a:rPr lang="th-TH" sz="3600" b="1" dirty="0" smtClean="0"/>
              <a:t>ภาคแรก</a:t>
            </a:r>
            <a:r>
              <a:rPr lang="th-TH" sz="3600" dirty="0" smtClean="0"/>
              <a:t>มีการ</a:t>
            </a:r>
            <a:r>
              <a:rPr lang="th-TH" sz="3600" b="1" dirty="0" smtClean="0"/>
              <a:t>เชื้อเชิญ</a:t>
            </a:r>
            <a:r>
              <a:rPr lang="th-TH" sz="3600" dirty="0" smtClean="0"/>
              <a:t>ให้สรรเสริญด้วยเครื่องสาย(ข้อ 1-3). </a:t>
            </a:r>
            <a:endParaRPr lang="en-US" sz="3600" dirty="0" smtClean="0"/>
          </a:p>
          <a:p>
            <a:r>
              <a:rPr lang="th-TH" sz="3600" dirty="0" smtClean="0"/>
              <a:t>2.ส่วนประกอบหลักของบทเพลง</a:t>
            </a:r>
            <a:r>
              <a:rPr lang="th-TH" sz="3600" b="1" dirty="0" smtClean="0"/>
              <a:t>เสนอเหตุผล</a:t>
            </a:r>
            <a:r>
              <a:rPr lang="th-TH" sz="3600" dirty="0" smtClean="0"/>
              <a:t>ต่างๆสำหรับการสรรเสริญนั้น  ซึ่งเป็นการชดเชยบาปของผู้ชอบธรรม (ข้อ 4-13). </a:t>
            </a:r>
          </a:p>
          <a:p>
            <a:r>
              <a:rPr lang="th-TH" sz="3600" dirty="0" smtClean="0"/>
              <a:t>3.บทสรุปคือการเชื้อเชิญที่ได้รับการต่ออายุ    เพื่อ</a:t>
            </a:r>
            <a:r>
              <a:rPr lang="th-TH" sz="3600" b="1" dirty="0" smtClean="0"/>
              <a:t>ยอมรับความชอบธรรมของพระเจ้า </a:t>
            </a:r>
            <a:r>
              <a:rPr lang="th-TH" sz="3600" dirty="0" smtClean="0"/>
              <a:t>(ข้อ 14-15). </a:t>
            </a:r>
            <a:endParaRPr lang="th-TH" sz="3600" dirty="0"/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52. 12 ผู้ชอบธรรมจะเจริญงอกงามดั่งต้นอินทผลัม</a:t>
            </a:r>
            <a:endParaRPr lang="th-TH" b="1" dirty="0"/>
          </a:p>
        </p:txBody>
      </p:sp>
      <p:pic>
        <p:nvPicPr>
          <p:cNvPr id="4" name="Content Placeholder 3" descr="92 12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2715" y="2285992"/>
            <a:ext cx="8140780" cy="3000396"/>
          </a:xfrm>
        </p:spPr>
      </p:pic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th-TH" b="1" dirty="0" smtClean="0"/>
              <a:t>52. </a:t>
            </a:r>
            <a:r>
              <a:rPr lang="th-TH" b="1" dirty="0" smtClean="0"/>
              <a:t>1-3 การเชิญให้สรรเสริญพระเจ้า ( </a:t>
            </a:r>
            <a:r>
              <a:rPr lang="en-US" b="1" dirty="0" smtClean="0"/>
              <a:t>YHWH</a:t>
            </a:r>
            <a:r>
              <a:rPr lang="th-TH" b="1" dirty="0" smtClean="0"/>
              <a:t>) 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214974"/>
          </a:xfrm>
        </p:spPr>
        <p:txBody>
          <a:bodyPr>
            <a:noAutofit/>
          </a:bodyPr>
          <a:lstStyle/>
          <a:p>
            <a:r>
              <a:rPr lang="th-TH" sz="3600" dirty="0" smtClean="0"/>
              <a:t>คำคุณศัพท์ “ดี”</a:t>
            </a:r>
            <a:r>
              <a:rPr lang="en-US" sz="3600" dirty="0" smtClean="0"/>
              <a:t>(</a:t>
            </a:r>
            <a:r>
              <a:rPr lang="th-TH" sz="3600" dirty="0" smtClean="0"/>
              <a:t>   </a:t>
            </a:r>
            <a:r>
              <a:rPr lang="en-US" sz="3600" dirty="0" err="1" smtClean="0"/>
              <a:t>tov</a:t>
            </a:r>
            <a:r>
              <a:rPr lang="th-TH" sz="3600" dirty="0" smtClean="0"/>
              <a:t> </a:t>
            </a:r>
            <a:r>
              <a:rPr lang="en-US" sz="3600" dirty="0" smtClean="0"/>
              <a:t>) </a:t>
            </a:r>
            <a:r>
              <a:rPr lang="th-TH" sz="3600" dirty="0" smtClean="0"/>
              <a:t>ความหมาย 3 ประการแรก. คำแรกเป็นแง่จริยธรรม</a:t>
            </a:r>
            <a:endParaRPr lang="en-US" sz="3600" dirty="0" smtClean="0"/>
          </a:p>
          <a:p>
            <a:r>
              <a:rPr lang="en-US" sz="3600" dirty="0" smtClean="0"/>
              <a:t>1.</a:t>
            </a:r>
            <a:r>
              <a:rPr lang="th-TH" sz="3600" dirty="0" smtClean="0"/>
              <a:t>  “ดี” สัมพันธ์กับความดีงามของพระยาห์เวห์ “ดี”เป็นคำตรงข้ามกับ “ชั่ว” </a:t>
            </a:r>
          </a:p>
          <a:p>
            <a:r>
              <a:rPr lang="th-TH" sz="3600" dirty="0" smtClean="0"/>
              <a:t>2. นำไปใช้ประโยชน์ได้และเกี่ยวข้องกับ</a:t>
            </a:r>
            <a:r>
              <a:rPr lang="th-TH" sz="3600" b="1" dirty="0" smtClean="0"/>
              <a:t>ความเหมาะสมของสิ่งหนึ่งที่ตรงกันข้ามกัน </a:t>
            </a:r>
            <a:r>
              <a:rPr lang="th-TH" sz="3600" dirty="0" smtClean="0"/>
              <a:t> “แล้วซาอูลจะเลิกค้นฉันในเขตแดนอิสราเอล และฉันจะรอดพ้นจากมือของเขา” (1 ซมอ 27.1)</a:t>
            </a:r>
          </a:p>
          <a:p>
            <a:r>
              <a:rPr lang="th-TH" sz="3600" dirty="0" smtClean="0"/>
              <a:t>3.เกี่ยวกับสุนทรียศาสตร์ </a:t>
            </a:r>
            <a:r>
              <a:rPr lang="th-TH" sz="3600" b="1" dirty="0" smtClean="0"/>
              <a:t>ความงดงามของกายมนุษย์</a:t>
            </a:r>
            <a:r>
              <a:rPr lang="th-TH" sz="3600" dirty="0" smtClean="0"/>
              <a:t>และความน่าพิศวงของประชาชนที่มีต่อมัน </a:t>
            </a:r>
            <a:endParaRPr lang="th-TH" sz="3600" dirty="0"/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52. </a:t>
            </a:r>
            <a:r>
              <a:rPr lang="th-TH" b="1" dirty="0" smtClean="0"/>
              <a:t>4-13 ส่วนประกอบหลักแห่งบทเพลง 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sz="4000" dirty="0" smtClean="0"/>
              <a:t>พระเจ้าเข้มแข็งกว่าคนชั่ว. ข้อ 4 และ5 เน้นที่พระยาห์เวห์. การแทรกแซงของพระเจ้าที่มนุษย์กำลังประสบอยู่. </a:t>
            </a:r>
          </a:p>
          <a:p>
            <a:r>
              <a:rPr lang="th-TH" sz="4000" dirty="0" smtClean="0"/>
              <a:t>ข้อ 7 คนชั่วและคนประพฤติชั่ว เป็นผู้ที่ไม่อาจรู้และซาบซึ้งในพระพันธกิจที่น่าทึ่งของพระเจ้าได้.</a:t>
            </a:r>
          </a:p>
          <a:p>
            <a:r>
              <a:rPr lang="th-TH" sz="4000" dirty="0" smtClean="0"/>
              <a:t>พวกเขาถูกกีดกันออกจากการประทับอยู่ของพระองค์และจากการรู้จักแผนการของพระองค์ 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11354"/>
          </a:xfrm>
        </p:spPr>
        <p:txBody>
          <a:bodyPr>
            <a:normAutofit fontScale="90000"/>
          </a:bodyPr>
          <a:lstStyle/>
          <a:p>
            <a:r>
              <a:rPr lang="th-TH" b="1" dirty="0" smtClean="0"/>
              <a:t>มนุษย์เป็น</a:t>
            </a:r>
            <a:r>
              <a:rPr lang="th-TH" b="1" dirty="0" smtClean="0"/>
              <a:t>เพียงต้นหญ้าที่ปรากฏอยู่ชั่วครู่ชั่วยาม </a:t>
            </a:r>
            <a:r>
              <a:rPr lang="th-TH" b="1" dirty="0" smtClean="0"/>
              <a:t/>
            </a:r>
            <a:br>
              <a:rPr lang="th-TH" b="1" dirty="0" smtClean="0"/>
            </a:br>
            <a:r>
              <a:rPr lang="th-TH" b="1" dirty="0" smtClean="0"/>
              <a:t>ความ</a:t>
            </a:r>
            <a:r>
              <a:rPr lang="th-TH" b="1" dirty="0" smtClean="0"/>
              <a:t>ผุพังนิรันดรเกิดขึ้นหลังจากการมีอายุสั้นบนโลก</a:t>
            </a:r>
            <a:r>
              <a:rPr lang="th-TH" dirty="0" smtClean="0"/>
              <a:t/>
            </a:r>
            <a:br>
              <a:rPr lang="th-TH" dirty="0" smtClean="0"/>
            </a:br>
            <a:endParaRPr lang="th-TH" dirty="0"/>
          </a:p>
        </p:txBody>
      </p:sp>
      <p:pic>
        <p:nvPicPr>
          <p:cNvPr id="6" name="Content Placeholder 5" descr="grass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86050" y="2525442"/>
            <a:ext cx="4639738" cy="3475325"/>
          </a:xfrm>
        </p:spPr>
      </p:pic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92.8 พระองค์ทรงเป็นพระผู้สูงสุดตลอดไป 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sz="4000" dirty="0" smtClean="0"/>
              <a:t>คนประพฤติชั่ว ควรพ่ายแพ้ ยอมจำนนและทนทุกข์ต่อความเจ็บป่วย ความทุกข์ยากลำเค็ญ และความตาย.เหมือนในหนังสือโยบ</a:t>
            </a:r>
          </a:p>
          <a:p>
            <a:r>
              <a:rPr lang="th-TH" sz="4000" dirty="0" smtClean="0"/>
              <a:t>เพราะพระองค์ทรงปกครองทุกสิ่งจากตำแหน่งสูงสุด.</a:t>
            </a:r>
          </a:p>
          <a:p>
            <a:pPr>
              <a:buNone/>
            </a:pPr>
            <a:r>
              <a:rPr lang="th-TH" sz="4000" dirty="0" smtClean="0"/>
              <a:t>*   ศัตรูไม่อาจเข้าถึงพระองค์ได้และไม่อาจเอาชนะพระองค์ได้  (ดูโยบ 31.2)</a:t>
            </a:r>
            <a:endParaRPr lang="th-TH" sz="4000" dirty="0"/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i="1" dirty="0" smtClean="0"/>
              <a:t>ข้อ 9-13  ความเข้มแข็งที่เฟื่องฟูของผู้ชอบธรรม.</a:t>
            </a:r>
            <a:r>
              <a:rPr lang="th-TH" dirty="0" smtClean="0"/>
              <a:t> 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5072098"/>
          </a:xfrm>
        </p:spPr>
        <p:txBody>
          <a:bodyPr>
            <a:noAutofit/>
          </a:bodyPr>
          <a:lstStyle/>
          <a:p>
            <a:r>
              <a:rPr lang="th-TH" sz="4000" dirty="0" smtClean="0"/>
              <a:t>ผู้ประพฤติชั่วจะถูกลงโทษ. </a:t>
            </a:r>
          </a:p>
          <a:p>
            <a:r>
              <a:rPr lang="th-TH" sz="4000" dirty="0" smtClean="0"/>
              <a:t>ความเข้มแข็งของผู้ชอบธรรม มี 2 สัญญลักษณ์ คือ กระทิงป่าและต้นปาล์ม</a:t>
            </a:r>
          </a:p>
          <a:p>
            <a:r>
              <a:rPr lang="th-TH" sz="4000" dirty="0" smtClean="0"/>
              <a:t>ใน</a:t>
            </a:r>
            <a:r>
              <a:rPr lang="th-TH" sz="4000" dirty="0" smtClean="0"/>
              <a:t>ภูมิภาคตะวันออกใกล้โบราณ   วัวตัวผู้ตามจันทรคติถูกตกแต่งประดับประดา ในฐานะที่เป็นสัตว์ศักดิ์สิทธิ์หรือเป็นเทพ  เชื่อมโยงกับเจ้าแม่แมกยา  มาแตร์ (</a:t>
            </a:r>
            <a:r>
              <a:rPr lang="en-US" sz="4000" dirty="0" smtClean="0"/>
              <a:t> Magna  Mater </a:t>
            </a:r>
            <a:r>
              <a:rPr lang="th-TH" sz="4000" dirty="0" smtClean="0"/>
              <a:t> ) ที่ยิ่งใหญ่ </a:t>
            </a:r>
            <a:r>
              <a:rPr lang="th-TH" sz="4000" dirty="0" smtClean="0"/>
              <a:t>ต่อมา กล่าวถึงการเสด็จมาพร้อม</a:t>
            </a:r>
            <a:r>
              <a:rPr lang="th-TH" sz="4000" dirty="0" smtClean="0"/>
              <a:t>กับเทพมีทราส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97040"/>
          </a:xfrm>
        </p:spPr>
        <p:txBody>
          <a:bodyPr>
            <a:normAutofit fontScale="90000"/>
          </a:bodyPr>
          <a:lstStyle/>
          <a:p>
            <a:r>
              <a:rPr lang="th-TH" b="1" dirty="0" smtClean="0"/>
              <a:t>กระทิง</a:t>
            </a:r>
            <a:r>
              <a:rPr lang="th-TH" b="1" dirty="0" smtClean="0"/>
              <a:t>ป่าสัญญลักษณ์ 1 กระทิงป่า</a:t>
            </a:r>
            <a:r>
              <a:rPr lang="th-TH" dirty="0" smtClean="0"/>
              <a:t>ถ่ายทอดความคิดรวบยอดเกี่ยวกับ</a:t>
            </a:r>
            <a:r>
              <a:rPr lang="th-TH" b="1" dirty="0" smtClean="0"/>
              <a:t>พละกำลังที่ดุดัน</a:t>
            </a:r>
            <a:r>
              <a:rPr lang="th-TH" dirty="0" smtClean="0"/>
              <a:t>และทรงอำนาจ</a:t>
            </a:r>
            <a:br>
              <a:rPr lang="th-TH" dirty="0" smtClean="0"/>
            </a:br>
            <a:endParaRPr lang="th-TH" b="1" dirty="0"/>
          </a:p>
        </p:txBody>
      </p:sp>
      <p:pic>
        <p:nvPicPr>
          <p:cNvPr id="4" name="Content Placeholder 3" descr="fierce cow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57422" y="2500306"/>
            <a:ext cx="4357717" cy="3696916"/>
          </a:xfrm>
        </p:spPr>
      </p:pic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92. 10 การเจิมด้วยน้ำมัน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h-TH" sz="4000" dirty="0" smtClean="0"/>
              <a:t>ผู้ชอบธรรมปรับสีกล้ามเนื้อ เตรียมให้มันวาวสำหรับการ</a:t>
            </a:r>
          </a:p>
          <a:p>
            <a:pPr>
              <a:buNone/>
            </a:pPr>
            <a:r>
              <a:rPr lang="th-TH" sz="4000" dirty="0" smtClean="0"/>
              <a:t>    สู้รบในสงครามได้</a:t>
            </a:r>
          </a:p>
          <a:p>
            <a:r>
              <a:rPr lang="th-TH" sz="4000" dirty="0" smtClean="0"/>
              <a:t>92.11 การมองตรงไปที่ศัตรู  แสดงถึงความกล้าหาญและการดูหมิ่นของเขา. </a:t>
            </a:r>
          </a:p>
          <a:p>
            <a:r>
              <a:rPr lang="th-TH" sz="4000" b="1" dirty="0" smtClean="0"/>
              <a:t>การเจิมน้ำมัน </a:t>
            </a:r>
            <a:r>
              <a:rPr lang="th-TH" sz="4000" dirty="0" smtClean="0"/>
              <a:t>ชายในเพลงสดุดีสามารถนั่งที่โต๊ะอาหารอย่างมีสงบสุขปลอดภัย ภายใต้การจ้องมองของปรปักษ์ของเขา อย่างไม่เป็นพิษเป็นภัยต่อเขา</a:t>
            </a:r>
          </a:p>
          <a:p>
            <a:endParaRPr lang="th-TH" dirty="0"/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11288"/>
          </a:xfrm>
        </p:spPr>
        <p:txBody>
          <a:bodyPr>
            <a:normAutofit/>
          </a:bodyPr>
          <a:lstStyle/>
          <a:p>
            <a:r>
              <a:rPr lang="th-TH" b="1" dirty="0" smtClean="0"/>
              <a:t>ประกาศกซามูเอลเจิมตั้งดาวิดเป็นกษัตริย์</a:t>
            </a:r>
            <a:br>
              <a:rPr lang="th-TH" b="1" dirty="0" smtClean="0"/>
            </a:br>
            <a:r>
              <a:rPr lang="th-TH" b="1" dirty="0" smtClean="0"/>
              <a:t>ด้วยน้ำมันมะกอกจากเขาสัตว์</a:t>
            </a:r>
            <a:endParaRPr lang="th-TH" b="1" dirty="0"/>
          </a:p>
        </p:txBody>
      </p:sp>
      <p:pic>
        <p:nvPicPr>
          <p:cNvPr id="4" name="Content Placeholder 3" descr="anointed david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13017" y="2071678"/>
            <a:ext cx="6676282" cy="3786213"/>
          </a:xfrm>
        </p:spPr>
      </p:pic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ข้อ 12-13 สัญญลักษณ์ที่ 2 ต้นปาล์ม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697427"/>
          </a:xfrm>
        </p:spPr>
        <p:txBody>
          <a:bodyPr>
            <a:normAutofit fontScale="92500" lnSpcReduction="20000"/>
          </a:bodyPr>
          <a:lstStyle/>
          <a:p>
            <a:endParaRPr lang="th-TH" sz="3900" dirty="0" smtClean="0"/>
          </a:p>
          <a:p>
            <a:r>
              <a:rPr lang="th-TH" sz="3900" dirty="0" smtClean="0"/>
              <a:t>ต้นปาล์ม ต้นไม้ที่บังเกิดผลอย่างสม่ำเสมอและไม่เคยเหี่ยวเฉา. เกี่ยวกับพละกำลังที่เป็นลักษณะของผู้ชอบธรรมที่ไม่สั่นคลอน </a:t>
            </a:r>
          </a:p>
          <a:p>
            <a:pPr>
              <a:buNone/>
            </a:pPr>
            <a:r>
              <a:rPr lang="th-TH" sz="3900" dirty="0" smtClean="0"/>
              <a:t>	(ดู อสค 31. 3-7) </a:t>
            </a:r>
          </a:p>
          <a:p>
            <a:r>
              <a:rPr lang="th-TH" sz="3900" dirty="0" smtClean="0"/>
              <a:t>รวมทั้งต้นสนสีดาห์ของเลบานอน ใช้ต้นไม้ประดับในลานของ</a:t>
            </a:r>
          </a:p>
          <a:p>
            <a:pPr>
              <a:buNone/>
            </a:pPr>
            <a:r>
              <a:rPr lang="th-TH" sz="3900" dirty="0" smtClean="0"/>
              <a:t>     พระวิหาร. </a:t>
            </a:r>
          </a:p>
          <a:p>
            <a:r>
              <a:rPr lang="th-TH" sz="3900" dirty="0" smtClean="0"/>
              <a:t>บรรยากาศของความเชื่อ สามารถทำให้เพลิดเพลินกับอาหารที่บำรุงเลี้ยงร่างกายที่พระเจ้าประทาน  เป็นการประทานความมั่นคงแก่เขา</a:t>
            </a:r>
            <a:endParaRPr lang="en-US" sz="3900" dirty="0" smtClean="0"/>
          </a:p>
          <a:p>
            <a:endParaRPr lang="th-TH" dirty="0"/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ต้นปาล์ม</a:t>
            </a:r>
            <a:endParaRPr lang="th-TH" b="1" dirty="0"/>
          </a:p>
        </p:txBody>
      </p:sp>
      <p:pic>
        <p:nvPicPr>
          <p:cNvPr id="4" name="Content Placeholder 3" descr="palm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1669" y="1987932"/>
            <a:ext cx="5540947" cy="4155711"/>
          </a:xfrm>
        </p:spPr>
      </p:pic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 smtClean="0"/>
              <a:t>ข้อ 14-45  การเริ่มใหม่ของการเชิญชวนให้รับรู้</a:t>
            </a:r>
            <a:br>
              <a:rPr lang="th-TH" b="1" dirty="0" smtClean="0"/>
            </a:br>
            <a:r>
              <a:rPr lang="th-TH" b="1" dirty="0" smtClean="0"/>
              <a:t>ความเที่ยงตรงของพระเจ้า 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th-TH" dirty="0" smtClean="0"/>
          </a:p>
          <a:p>
            <a:r>
              <a:rPr lang="th-TH" sz="4000" dirty="0" smtClean="0"/>
              <a:t>พระ</a:t>
            </a:r>
            <a:r>
              <a:rPr lang="th-TH" sz="4000" dirty="0" smtClean="0"/>
              <a:t>เจ้าผู้เที่ยงตรงไม่ทรงรับผิดชอบ</a:t>
            </a:r>
            <a:r>
              <a:rPr lang="th-TH" sz="4000" dirty="0" smtClean="0"/>
              <a:t>ต่อความโชคร้ายของผู้ชอบธรรม หรือการ</a:t>
            </a:r>
            <a:r>
              <a:rPr lang="th-TH" sz="4000" dirty="0" smtClean="0"/>
              <a:t>ที่ผู้</a:t>
            </a:r>
            <a:r>
              <a:rPr lang="th-TH" sz="4000" dirty="0" smtClean="0"/>
              <a:t>ประพฤติชั่วที่ชอบหาความสุข. </a:t>
            </a:r>
          </a:p>
          <a:p>
            <a:r>
              <a:rPr lang="th-TH" sz="4000" dirty="0" smtClean="0"/>
              <a:t>พระเจ้าทรงกระทำให้ผู้ชอบ</a:t>
            </a:r>
            <a:r>
              <a:rPr lang="th-TH" sz="4000" dirty="0" smtClean="0"/>
              <a:t>ธรรมมี</a:t>
            </a:r>
            <a:r>
              <a:rPr lang="th-TH" sz="4000" dirty="0" smtClean="0"/>
              <a:t>พลังมากขึ้น ทำให้ความเชื่อของเขากลับมีชีวิตอีกครั้ง </a:t>
            </a:r>
          </a:p>
          <a:p>
            <a:pPr>
              <a:buNone/>
            </a:pPr>
            <a:r>
              <a:rPr lang="th-TH" sz="4000" dirty="0" smtClean="0"/>
              <a:t>    *ทำให้เขามีความสัมพันธ์กับพระองค์เอง ซึ่งเป็นสิ่งที่จำเป็นสำหรับชีวิตของเขา  และปลดปล่อยเขาให้เป็นอิสระจากกองทรายแห่งความไม่เชื่อ ที่ไหลถล่มลงมา ดังนั้น พระยาห์เวห์ทรงเป็นหลักศิลา(ดู 2 ซมอ 22.32 </a:t>
            </a:r>
            <a:r>
              <a:rPr lang="en-US" sz="4000" dirty="0" smtClean="0"/>
              <a:t>)</a:t>
            </a:r>
            <a:endParaRPr lang="th-TH" sz="4000" dirty="0"/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011750"/>
          </a:xfrm>
        </p:spPr>
        <p:txBody>
          <a:bodyPr>
            <a:normAutofit/>
          </a:bodyPr>
          <a:lstStyle/>
          <a:p>
            <a:r>
              <a:rPr lang="th-TH" b="1" dirty="0" smtClean="0"/>
              <a:t/>
            </a:r>
            <a:br>
              <a:rPr lang="th-TH" b="1" dirty="0" smtClean="0"/>
            </a:br>
            <a:r>
              <a:rPr lang="th-TH" b="1" dirty="0" smtClean="0"/>
              <a:t/>
            </a:r>
            <a:br>
              <a:rPr lang="th-TH" b="1" dirty="0" smtClean="0"/>
            </a:br>
            <a:r>
              <a:rPr lang="th-TH" b="1" dirty="0" smtClean="0"/>
              <a:t/>
            </a:r>
            <a:br>
              <a:rPr lang="th-TH" b="1" dirty="0" smtClean="0"/>
            </a:br>
            <a:r>
              <a:rPr lang="th-TH" b="1" dirty="0" smtClean="0"/>
              <a:t>สดด 103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th-TH" b="1" dirty="0" smtClean="0"/>
              <a:t>เพลงสดุดีของดาวิด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(</a:t>
            </a:r>
            <a:r>
              <a:rPr lang="th-TH" dirty="0" smtClean="0"/>
              <a:t>การสรรเสริญที่เกี่ยวข้องกับกษัตริย์ดาวิด </a:t>
            </a:r>
            <a:r>
              <a:rPr lang="en-US" dirty="0" smtClean="0"/>
              <a:t>)</a:t>
            </a:r>
            <a:br>
              <a:rPr lang="en-US" dirty="0" smtClean="0"/>
            </a:br>
            <a:endParaRPr lang="th-TH" dirty="0"/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85720" y="35716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h-TH" b="1" dirty="0" smtClean="0"/>
              <a:t>ข้อ 1-2 การเรียกแต่เบื้องต้นสู่ความเป็น “บุคคลที่ครบครัน”</a:t>
            </a:r>
            <a:endParaRPr lang="th-TH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h-TH" dirty="0" smtClean="0"/>
              <a:t>*</a:t>
            </a:r>
            <a:r>
              <a:rPr lang="th-TH" sz="3600" dirty="0" smtClean="0"/>
              <a:t>บรรทัดแรก การเข้าถึงพระเจ้าอย่างกระตือรือร้น ตามตัวอักษรหมายถึง “ด้วยลมหายใจทั้งหมดของคนๆหนึ่ง” </a:t>
            </a:r>
            <a:endParaRPr lang="en-US" sz="3600" dirty="0" smtClean="0"/>
          </a:p>
          <a:p>
            <a:r>
              <a:rPr lang="th-TH" sz="3600" dirty="0" smtClean="0"/>
              <a:t>บุคคลครบครัน ประกอบด้วย 2 สิ่ง</a:t>
            </a:r>
          </a:p>
          <a:p>
            <a:pPr>
              <a:buNone/>
            </a:pPr>
            <a:r>
              <a:rPr lang="th-TH" sz="3600" b="1" dirty="0" smtClean="0"/>
              <a:t>          1.“วิญญาณ” </a:t>
            </a:r>
            <a:r>
              <a:rPr lang="en-US" sz="3600" dirty="0" smtClean="0"/>
              <a:t>(</a:t>
            </a:r>
            <a:r>
              <a:rPr lang="en-US" sz="3600" dirty="0" err="1" smtClean="0"/>
              <a:t>nephesh</a:t>
            </a:r>
            <a:r>
              <a:rPr lang="en-US" sz="3600" dirty="0" smtClean="0"/>
              <a:t> </a:t>
            </a:r>
            <a:r>
              <a:rPr lang="th-TH" sz="3600" dirty="0" smtClean="0"/>
              <a:t>ในภาษาฮีบรู) ลำคอ ลมหายใจ ความต้องการหรือความปรารถนาอย่างแรงกล้า”. </a:t>
            </a:r>
          </a:p>
          <a:p>
            <a:pPr>
              <a:buNone/>
            </a:pPr>
            <a:r>
              <a:rPr lang="th-TH" sz="3600" dirty="0" smtClean="0"/>
              <a:t>             2.</a:t>
            </a:r>
            <a:r>
              <a:rPr lang="en-US" sz="3600" dirty="0" smtClean="0"/>
              <a:t> “</a:t>
            </a:r>
            <a:r>
              <a:rPr lang="en-US" sz="3600" dirty="0" err="1" smtClean="0"/>
              <a:t>qereb</a:t>
            </a:r>
            <a:r>
              <a:rPr lang="en-US" sz="3600" dirty="0" smtClean="0"/>
              <a:t>” </a:t>
            </a:r>
            <a:r>
              <a:rPr lang="th-TH" sz="3600" dirty="0" smtClean="0"/>
              <a:t>“ทั้งหมดที่อยู่ภายในฉัน”. ส่วนข้างในสุด”   หรือ “ตับ ไต ไส้ พุง” และชี้ไปที่ส่วนลึกที่สุดของมนุษย์. </a:t>
            </a:r>
          </a:p>
          <a:p>
            <a:pPr>
              <a:buNone/>
            </a:pPr>
            <a:endParaRPr lang="th-TH" dirty="0"/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สดด 103.1 จิตใจข้าพเจ้าถวายพระพรแด่พระเจ้าเถิด</a:t>
            </a:r>
            <a:endParaRPr lang="th-TH" b="1" dirty="0"/>
          </a:p>
        </p:txBody>
      </p:sp>
      <p:pic>
        <p:nvPicPr>
          <p:cNvPr id="6" name="Content Placeholder 5" descr="103 1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1670" y="1362852"/>
            <a:ext cx="4352163" cy="4352163"/>
          </a:xfrm>
        </p:spPr>
      </p:pic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ความทรงจำ (</a:t>
            </a:r>
            <a:r>
              <a:rPr lang="en-US" b="1" dirty="0" err="1" smtClean="0"/>
              <a:t>zikkaron</a:t>
            </a:r>
            <a:r>
              <a:rPr lang="th-TH" b="1" dirty="0" smtClean="0"/>
              <a:t> )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sz="4000" dirty="0" smtClean="0"/>
              <a:t>เทศกาลปัสกา   มีการเทศน์สอนประชาชนให้จดจำสิ่งที่เกิดขึ้นในอดีต ระหว่าง “ตอนนี้” ของการฉลองจารีตพิธี (ดู อพย 12.14)  และพระดำรัสของพระเยซูเจ้าใน ลก 22.19 และ 1 คร.11.24) </a:t>
            </a:r>
            <a:r>
              <a:rPr lang="th-TH" sz="4000" b="1" dirty="0" smtClean="0"/>
              <a:t>“จงทำดังนี้เพื่อระลึกถึงเราเถิด”  </a:t>
            </a:r>
            <a:r>
              <a:rPr lang="th-TH" sz="4000" dirty="0" smtClean="0"/>
              <a:t>(ลก 22.19) </a:t>
            </a:r>
            <a:endParaRPr lang="en-US" sz="4000" dirty="0" smtClean="0"/>
          </a:p>
          <a:p>
            <a:pPr>
              <a:buNone/>
            </a:pPr>
            <a:endParaRPr lang="th-TH" dirty="0"/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งานเลี้ยงปัสกาของชาวยิว</a:t>
            </a:r>
            <a:endParaRPr lang="th-TH" b="1" dirty="0"/>
          </a:p>
        </p:txBody>
      </p:sp>
      <p:pic>
        <p:nvPicPr>
          <p:cNvPr id="8" name="Content Placeholder 7" descr="pashal feast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57356" y="1999994"/>
            <a:ext cx="5620916" cy="3857898"/>
          </a:xfrm>
        </p:spPr>
      </p:pic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th-TH" b="1" dirty="0" smtClean="0"/>
              <a:t>103. 3-10 จงรักแทนการลงโทษ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143536"/>
          </a:xfrm>
        </p:spPr>
        <p:txBody>
          <a:bodyPr/>
          <a:lstStyle/>
          <a:p>
            <a:pPr>
              <a:buNone/>
            </a:pPr>
            <a:r>
              <a:rPr lang="th-TH" dirty="0" smtClean="0"/>
              <a:t>             </a:t>
            </a:r>
            <a:r>
              <a:rPr lang="th-TH" sz="3600" dirty="0" smtClean="0"/>
              <a:t>เหตุผล 2 ประการในการสรรเสริญพระเจ้า</a:t>
            </a:r>
          </a:p>
          <a:p>
            <a:pPr>
              <a:buNone/>
            </a:pPr>
            <a:r>
              <a:rPr lang="th-TH" sz="3600" b="1" dirty="0" smtClean="0"/>
              <a:t>               1.</a:t>
            </a:r>
            <a:r>
              <a:rPr lang="th-TH" sz="3600" dirty="0" smtClean="0"/>
              <a:t> </a:t>
            </a:r>
            <a:r>
              <a:rPr lang="th-TH" sz="3600" b="1" dirty="0" smtClean="0"/>
              <a:t>เชื่อมโยง</a:t>
            </a:r>
            <a:r>
              <a:rPr lang="th-TH" sz="3600" dirty="0" smtClean="0"/>
              <a:t>ความรักกับการให้อภัย. </a:t>
            </a:r>
            <a:endParaRPr lang="th-TH" sz="3600" b="1" dirty="0" smtClean="0"/>
          </a:p>
          <a:p>
            <a:pPr>
              <a:buNone/>
            </a:pPr>
            <a:r>
              <a:rPr lang="en-US" sz="3600" dirty="0" smtClean="0"/>
              <a:t> ’</a:t>
            </a:r>
            <a:r>
              <a:rPr lang="en-US" sz="3600" dirty="0" err="1" smtClean="0"/>
              <a:t>aon</a:t>
            </a:r>
            <a:r>
              <a:rPr lang="en-US" sz="3600" dirty="0" smtClean="0"/>
              <a:t> </a:t>
            </a:r>
            <a:r>
              <a:rPr lang="th-TH" sz="3600" dirty="0" smtClean="0"/>
              <a:t>  ซึ่งหมายถึงการทวีคูณของความประพฤติผิด  มันเป็นบาปต่อต้านพระเจ้าหรือต่อต้านผู้อื่น</a:t>
            </a:r>
            <a:endParaRPr lang="en-US" sz="3600" dirty="0" smtClean="0"/>
          </a:p>
          <a:p>
            <a:pPr>
              <a:buNone/>
            </a:pPr>
            <a:r>
              <a:rPr lang="th-TH" sz="3600" b="1" dirty="0" smtClean="0"/>
              <a:t>              2. การสรรเสริญพระเจ้าการรักษาโรค</a:t>
            </a:r>
          </a:p>
          <a:p>
            <a:pPr>
              <a:buNone/>
            </a:pPr>
            <a:r>
              <a:rPr lang="th-TH" sz="3600" dirty="0" smtClean="0"/>
              <a:t>    หลุม( </a:t>
            </a:r>
            <a:r>
              <a:rPr lang="fr-FR" sz="3600" dirty="0" err="1" smtClean="0"/>
              <a:t>sheol</a:t>
            </a:r>
            <a:r>
              <a:rPr lang="th-TH" sz="3600" dirty="0" smtClean="0"/>
              <a:t>) ทำให้คิดถึงที่บรรจุศพและชีวิตหลังความตาย </a:t>
            </a:r>
          </a:p>
          <a:p>
            <a:pPr>
              <a:buNone/>
            </a:pPr>
            <a:r>
              <a:rPr lang="th-TH" sz="3600" dirty="0" smtClean="0"/>
              <a:t>     พระยาห์เวห์เท่านั้น ที่ช่วยให้ประชาชนรอดชีวิตจากหลุมและปล่อยให้พวกเขากลับมีชีวิตอย่างเต็มที่.</a:t>
            </a:r>
            <a:endParaRPr lang="th-TH" sz="3600" dirty="0"/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r>
              <a:rPr lang="th-TH" b="1" dirty="0" smtClean="0"/>
              <a:t>จักรวาลของชาวฮีบรู</a:t>
            </a:r>
            <a:endParaRPr lang="th-TH" b="1" dirty="0"/>
          </a:p>
        </p:txBody>
      </p:sp>
      <p:pic>
        <p:nvPicPr>
          <p:cNvPr id="4" name="Content Placeholder 3" descr="shaol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7224" y="1357298"/>
            <a:ext cx="7508913" cy="4857784"/>
          </a:xfrm>
        </p:spPr>
      </p:pic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 smtClean="0"/>
              <a:t>ส่วนที่สองของข้อ 4 “ความเมตตาและความเห็นใจ” </a:t>
            </a:r>
            <a:r>
              <a:rPr lang="en-US" b="1" dirty="0" smtClean="0"/>
              <a:t>(</a:t>
            </a:r>
            <a:r>
              <a:rPr lang="en-US" b="1" dirty="0" err="1" smtClean="0"/>
              <a:t>hesed</a:t>
            </a:r>
            <a:r>
              <a:rPr lang="en-US" b="1" dirty="0" smtClean="0"/>
              <a:t>  </a:t>
            </a:r>
            <a:r>
              <a:rPr lang="th-TH" b="1" dirty="0" smtClean="0"/>
              <a:t>  </a:t>
            </a:r>
            <a:r>
              <a:rPr lang="en-US" b="1" dirty="0" smtClean="0"/>
              <a:t> and </a:t>
            </a:r>
            <a:r>
              <a:rPr lang="en-US" b="1" dirty="0" err="1" smtClean="0"/>
              <a:t>rahamin</a:t>
            </a:r>
            <a:r>
              <a:rPr lang="en-US" b="1" dirty="0" smtClean="0"/>
              <a:t>) 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th-TH" sz="4000" dirty="0" smtClean="0"/>
          </a:p>
          <a:p>
            <a:r>
              <a:rPr lang="th-TH" sz="4000" dirty="0" smtClean="0"/>
              <a:t>“ความเมตตาและความเห็นใจ” แสดงเป็นความรักเยี่ยงมารดา ที่เข้มข้นและลึกซึ้ง (ดู อสย 49.15).</a:t>
            </a:r>
          </a:p>
          <a:p>
            <a:r>
              <a:rPr lang="th-TH" sz="4000" dirty="0" smtClean="0"/>
              <a:t>พระเจ้าประทานสุขภาพและผลประโยชน์อื่นๆแก่พวกเขา</a:t>
            </a:r>
            <a:endParaRPr lang="en-US" sz="4000" dirty="0"/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 smtClean="0"/>
              <a:t>สดด 103.4  “พระเจ้าประทานสิ่งดีๆ อย่างเต็มเปี่ยมตลอดชีวิตของท่าน”</a:t>
            </a:r>
            <a:endParaRPr lang="th-TH" b="1" dirty="0"/>
          </a:p>
        </p:txBody>
      </p:sp>
      <p:pic>
        <p:nvPicPr>
          <p:cNvPr id="4" name="Content Placeholder 3" descr="103 4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28794" y="1643050"/>
            <a:ext cx="6177482" cy="4572032"/>
          </a:xfrm>
        </p:spPr>
      </p:pic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	</a:t>
            </a:r>
            <a:r>
              <a:rPr lang="th-TH" b="1" dirty="0" smtClean="0"/>
              <a:t>103.5 ตรรกะของการตอบแทน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sz="4000" dirty="0" smtClean="0"/>
              <a:t>ตรรกะของการตอบแทนเชื่อมโยงความชอบธรรมของมนุษย์กับการตอบแทนของพระเจ้า</a:t>
            </a:r>
          </a:p>
          <a:p>
            <a:r>
              <a:rPr lang="th-TH" sz="4000" dirty="0" smtClean="0"/>
              <a:t>เขาชื่นชมยินดีที่มีสิ่งต่างๆที่เขาต้องการอย่างแน่นอนเพราะเขาได้รับความยุติธรรม (ดู  สดด 37.25)</a:t>
            </a:r>
          </a:p>
          <a:p>
            <a:r>
              <a:rPr lang="th-TH" sz="4000" dirty="0" smtClean="0"/>
              <a:t>ภาพของนกอินทรีย์ในข้อ 5 ก่อให้เกิดภาพแห่งอำนาจ ความภูมิใจและการมีอายุยืน. (ฉธบ 32.11-12)</a:t>
            </a:r>
            <a:endParaRPr lang="th-TH" sz="4000" dirty="0"/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นกอินทรีย์</a:t>
            </a:r>
            <a:endParaRPr lang="th-TH" b="1" dirty="0"/>
          </a:p>
        </p:txBody>
      </p:sp>
      <p:pic>
        <p:nvPicPr>
          <p:cNvPr id="4" name="Content Placeholder 3" descr="103 5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4480" y="1357298"/>
            <a:ext cx="6463232" cy="4872492"/>
          </a:xfrm>
        </p:spPr>
      </p:pic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b="1" dirty="0" smtClean="0"/>
              <a:t>103. 6 การปกป้องคนยากจนและคนถูกกดขี่.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sz="4400" dirty="0" smtClean="0"/>
              <a:t>พระเจ้าเท่านั้นทรงเป็นผู้ปกป้องบรรดาผู้ที่อ่อนแอที่สุด  </a:t>
            </a:r>
          </a:p>
          <a:p>
            <a:r>
              <a:rPr lang="th-TH" sz="4400" dirty="0" smtClean="0"/>
              <a:t>ตามธรรมประเพณีของพระคัมภีร์  ประกอบด้วย เด็กกำพร้า  แม่ม่าย และคนแปลกหน้า (ฉธบ 24.19-21)</a:t>
            </a:r>
            <a:endParaRPr lang="en-US" sz="4400" dirty="0" smtClean="0"/>
          </a:p>
          <a:p>
            <a:endParaRPr lang="th-TH" dirty="0"/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เด็กกำพร้า  แม่ม่าย และคนแปลกหน้า</a:t>
            </a:r>
            <a:endParaRPr lang="th-TH" b="1" dirty="0"/>
          </a:p>
        </p:txBody>
      </p:sp>
      <p:pic>
        <p:nvPicPr>
          <p:cNvPr id="6" name="Content Placeholder 5" descr="widow orphan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5182" y="1428736"/>
            <a:ext cx="7130155" cy="4500594"/>
          </a:xfrm>
        </p:spPr>
      </p:pic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 smtClean="0"/>
              <a:t>103. 7-10 เ</a:t>
            </a:r>
            <a:r>
              <a:rPr lang="th-TH" b="1" i="1" dirty="0" smtClean="0"/>
              <a:t>ราเคลื่อนจากระดับส่วนบุคคลไปสู่ระดับชุมชน.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sz="4000" dirty="0" smtClean="0"/>
              <a:t>คำบรรยายเกี่ยวกับพระเจ้าว่า “ทรงพระเมตตา”  (rahum  จากรากศัพท์เดียวกันกับ rahamin)  และ “ความกรุณา” (chanan) ใน สดด 86.5 </a:t>
            </a:r>
          </a:p>
          <a:p>
            <a:r>
              <a:rPr lang="th-TH" sz="4000" dirty="0" smtClean="0"/>
              <a:t>(อพยพ 34.5-7) โมเสสวอนขอเพื่อจะได้เห็นพระสิริของพระเจ้า </a:t>
            </a:r>
          </a:p>
          <a:p>
            <a:pPr>
              <a:buNone/>
            </a:pPr>
            <a:r>
              <a:rPr lang="th-TH" sz="4000" dirty="0" smtClean="0"/>
              <a:t>*โมเสสวอนขอเพื่อจะได้เห็นพระสิริของพระเจ้า</a:t>
            </a:r>
            <a:endParaRPr lang="th-TH" sz="4000" dirty="0"/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โมเสสวอนขอเพื่อจะได้เห็นพระสิริของพระเจ้า</a:t>
            </a:r>
            <a:endParaRPr lang="th-TH" b="1" dirty="0"/>
          </a:p>
        </p:txBody>
      </p:sp>
      <p:pic>
        <p:nvPicPr>
          <p:cNvPr id="4" name="Content Placeholder 3" descr="moses pray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58776" y="2000240"/>
            <a:ext cx="5699864" cy="4214842"/>
          </a:xfrm>
        </p:spPr>
      </p:pic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 smtClean="0"/>
              <a:t>ข้อ 9  </a:t>
            </a:r>
            <a:r>
              <a:rPr lang="th-TH" b="1" i="1" dirty="0" smtClean="0"/>
              <a:t>“พระองค์จะไม่ทรงดุด่าเสมอไป  / หรือไม่ทรงพระพิโรธตลอดไป”-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sz="4000" dirty="0" smtClean="0"/>
              <a:t>การโต้เถียงระหว่างชาวอิสราเอลกับพระยาห์เวห์ที่เมรีบาห์ (ดู อพย 17) (พวกเขาถูกลงโทษไม่ได้เข้าแผ่นดินพระสัญญา). เพราะพวกเขาสงสัยเกี่ยวกับการประทับอยู่และอำนาจของพระเจ้า). </a:t>
            </a:r>
          </a:p>
          <a:p>
            <a:r>
              <a:rPr lang="th-TH" sz="4000" dirty="0" smtClean="0"/>
              <a:t>พระเจ้าทรงเรียกพวกเขาให้กลับไปสู่ความรับผิดชอบของพวกเขาเพราะพระองค์ทรงพระประสงค์ที่จะสถาปนาความสัมพันธ์ทางพันธสัญญาอีกครั้งกับ“คู่”ของพระองค์.</a:t>
            </a:r>
          </a:p>
          <a:p>
            <a:endParaRPr lang="th-TH" dirty="0"/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2643206"/>
          </a:xfrm>
        </p:spPr>
        <p:txBody>
          <a:bodyPr>
            <a:normAutofit fontScale="90000"/>
          </a:bodyPr>
          <a:lstStyle/>
          <a:p>
            <a:r>
              <a:rPr lang="th-TH" dirty="0" smtClean="0"/>
              <a:t/>
            </a:r>
            <a:br>
              <a:rPr lang="th-TH" dirty="0" smtClean="0"/>
            </a:br>
            <a:r>
              <a:rPr lang="th-TH" dirty="0" smtClean="0"/>
              <a:t>พระเจ้าไม่เปลี่ยนแปลงในการตัดสินของพระองค์  แต่สามารถที่จะเปลี่ยนพระเมตตา เพราะพระองค์ตรัสในหนังสือประกาศกเยเรมีห์ว่า “เราจะไม่แสดงใบหน้าโกรธเกรี้ยวตลอดไป” (ยรม 3.12)</a:t>
            </a:r>
            <a:r>
              <a:rPr lang="en-US" dirty="0" smtClean="0"/>
              <a:t/>
            </a:r>
            <a:br>
              <a:rPr lang="en-US" dirty="0" smtClean="0"/>
            </a:br>
            <a:endParaRPr lang="th-TH" dirty="0"/>
          </a:p>
        </p:txBody>
      </p:sp>
      <p:pic>
        <p:nvPicPr>
          <p:cNvPr id="7" name="Content Placeholder 6" descr="heart on fire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86117" y="3220270"/>
            <a:ext cx="2224096" cy="2878906"/>
          </a:xfrm>
        </p:spPr>
      </p:pic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บ่อน้ำที่เมรีบาห์</a:t>
            </a:r>
            <a:endParaRPr lang="th-TH" b="1" dirty="0"/>
          </a:p>
        </p:txBody>
      </p:sp>
      <p:pic>
        <p:nvPicPr>
          <p:cNvPr id="4" name="Content Placeholder 3" descr="moses meriba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17263" y="1500174"/>
            <a:ext cx="6008525" cy="4500594"/>
          </a:xfrm>
        </p:spPr>
      </p:pic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103. 11-18 ภาคที่สอง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sz="4000" dirty="0" smtClean="0"/>
              <a:t>การประกาศความเต็มเปี่ยมและความลึกซึ้งแห่งความรักของพระเจ้า</a:t>
            </a:r>
            <a:endParaRPr lang="en-US" sz="4000" dirty="0" smtClean="0"/>
          </a:p>
          <a:p>
            <a:r>
              <a:rPr lang="th-TH" sz="4000" b="1" dirty="0" smtClean="0"/>
              <a:t>“ความเกรงกลัวพระเจ้า” </a:t>
            </a:r>
            <a:r>
              <a:rPr lang="th-TH" sz="4000" dirty="0" smtClean="0"/>
              <a:t>เป็นวลีมาตรฐานที่บรรยายทัศนคติของการขอบพระคุณที่เปี่ยมรักและความกตัญญูที่ลึกซึ้งต่อองค์พระผู้ทรงเป็นแหล่งแห่งปรีชาญาณทั้งมวล (ดู สภษ 1.7)</a:t>
            </a:r>
            <a:endParaRPr lang="th-TH" sz="4000" dirty="0"/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68412"/>
          </a:xfrm>
        </p:spPr>
        <p:txBody>
          <a:bodyPr>
            <a:normAutofit fontScale="90000"/>
          </a:bodyPr>
          <a:lstStyle/>
          <a:p>
            <a:r>
              <a:rPr lang="th-TH" b="1" dirty="0" smtClean="0"/>
              <a:t>“พระองค์ทรงเหวี่ยงบาปทั้งหมดของข้าพเจ้าไปทางเบื้องหลังของพระองค์”</a:t>
            </a:r>
            <a:endParaRPr lang="th-TH" b="1" dirty="0"/>
          </a:p>
        </p:txBody>
      </p:sp>
      <p:pic>
        <p:nvPicPr>
          <p:cNvPr id="4" name="Content Placeholder 3" descr="103 12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84877" y="2000240"/>
            <a:ext cx="5340911" cy="4000528"/>
          </a:xfrm>
        </p:spPr>
      </p:pic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96974"/>
          </a:xfrm>
        </p:spPr>
        <p:txBody>
          <a:bodyPr>
            <a:normAutofit fontScale="90000"/>
          </a:bodyPr>
          <a:lstStyle/>
          <a:p>
            <a:r>
              <a:rPr lang="th-TH" b="1" dirty="0" smtClean="0"/>
              <a:t>สัญลักษณ์แนวตั้งระหว่างสวรรค์กับโลก</a:t>
            </a:r>
            <a:r>
              <a:rPr lang="th-TH" dirty="0" smtClean="0"/>
              <a:t/>
            </a:r>
            <a:br>
              <a:rPr lang="th-TH" dirty="0" smtClean="0"/>
            </a:b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sz="4000" dirty="0" smtClean="0"/>
          </a:p>
          <a:p>
            <a:r>
              <a:rPr lang="th-TH" sz="4000" dirty="0" smtClean="0"/>
              <a:t>ระยะห่างที่ใหญ่โตมโหฬารระหว่างบาปกับคนที่ทำบาป.</a:t>
            </a:r>
          </a:p>
          <a:p>
            <a:r>
              <a:rPr lang="th-TH" sz="4000" dirty="0" smtClean="0"/>
              <a:t>พระองค์ทรงเป็นผู้ที่หลีกหนีห่างจากบาป “พระองค์ทรงเหวี่ยงบาปทั้งหมดของข้าพเจ้าไปทางเบื้องหลังของพระองค์”(ดู อสย 38.17) หรือเหวี่ยงไปสู่ก้นบึ้งของทะเล (มีคา 7.19)</a:t>
            </a:r>
            <a:endParaRPr lang="en-US" sz="4000" dirty="0" smtClean="0"/>
          </a:p>
          <a:p>
            <a:endParaRPr lang="th-TH" dirty="0"/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th-TH" b="1" dirty="0" smtClean="0"/>
              <a:t>เครื่องหมายทางมานุษยวิทยาในข้อ 13 และข้อ 14 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50072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th-TH" sz="3600" dirty="0" smtClean="0"/>
              <a:t>      *พระเจ้าคือพระบิดา</a:t>
            </a:r>
            <a:r>
              <a:rPr lang="en-US" sz="3600" dirty="0" smtClean="0"/>
              <a:t>(</a:t>
            </a:r>
            <a:r>
              <a:rPr lang="th-TH" sz="3600" dirty="0" smtClean="0"/>
              <a:t>ฮชย 11.1-6)  </a:t>
            </a:r>
            <a:r>
              <a:rPr lang="th-TH" sz="3600" dirty="0" smtClean="0"/>
              <a:t>บิดา</a:t>
            </a:r>
            <a:r>
              <a:rPr lang="th-TH" sz="3600" dirty="0" smtClean="0"/>
              <a:t>มารดาจะทอดทิ้งบุตร แต่พระเจ้าจะไม่ทรงลืมชาวอิสราเอล. แสดงถึงความรักอันสุดซึ้งของพระ</a:t>
            </a:r>
            <a:r>
              <a:rPr lang="th-TH" sz="3600" dirty="0" smtClean="0"/>
              <a:t>เจ้าเพราะ</a:t>
            </a:r>
            <a:endParaRPr lang="th-TH" sz="3600" dirty="0" smtClean="0"/>
          </a:p>
          <a:p>
            <a:pPr>
              <a:buNone/>
            </a:pPr>
            <a:r>
              <a:rPr lang="th-TH" sz="3600" dirty="0" smtClean="0"/>
              <a:t>          1</a:t>
            </a:r>
            <a:r>
              <a:rPr lang="th-TH" sz="3600" dirty="0" smtClean="0"/>
              <a:t>. </a:t>
            </a:r>
            <a:r>
              <a:rPr lang="th-TH" sz="3600" b="1" dirty="0" smtClean="0"/>
              <a:t>มนุษย์ “เป็นเพียงเนื้อหนัง” </a:t>
            </a:r>
            <a:r>
              <a:rPr lang="th-TH" sz="3600" dirty="0" smtClean="0"/>
              <a:t>มาจากสภาพของอาดัม ที่ถูกสร้างจาก </a:t>
            </a:r>
            <a:r>
              <a:rPr lang="en-US" sz="3600" i="1" dirty="0" err="1" smtClean="0"/>
              <a:t>adamah</a:t>
            </a:r>
            <a:r>
              <a:rPr lang="th-TH" sz="3600" i="1" dirty="0" smtClean="0"/>
              <a:t>  </a:t>
            </a:r>
            <a:r>
              <a:rPr lang="th-TH" sz="3600" dirty="0" smtClean="0"/>
              <a:t>จากดิน ซึ่งเขาจะกลับกลายเป็นดิน. </a:t>
            </a:r>
          </a:p>
          <a:p>
            <a:pPr>
              <a:buNone/>
            </a:pPr>
            <a:r>
              <a:rPr lang="th-TH" sz="3600" dirty="0" smtClean="0"/>
              <a:t>		2. </a:t>
            </a:r>
            <a:r>
              <a:rPr lang="th-TH" sz="3600" b="1" dirty="0" smtClean="0"/>
              <a:t>มนุษย์ตกอยู่ในอันตรายและความเปราะบาง </a:t>
            </a:r>
            <a:r>
              <a:rPr lang="th-TH" sz="3600" dirty="0" smtClean="0"/>
              <a:t>(คำฮีบรู  </a:t>
            </a:r>
            <a:r>
              <a:rPr lang="th-TH" sz="3600" i="1" dirty="0" smtClean="0"/>
              <a:t> </a:t>
            </a:r>
            <a:r>
              <a:rPr lang="en-US" sz="3600" i="1" dirty="0" err="1" smtClean="0"/>
              <a:t>enosh</a:t>
            </a:r>
            <a:r>
              <a:rPr lang="en-US" sz="3600" i="1" dirty="0" smtClean="0"/>
              <a:t> </a:t>
            </a:r>
            <a:r>
              <a:rPr lang="th-TH" sz="3600" i="1" dirty="0" smtClean="0"/>
              <a:t> </a:t>
            </a:r>
            <a:r>
              <a:rPr lang="en-US" sz="3600" i="1" dirty="0" smtClean="0"/>
              <a:t> </a:t>
            </a:r>
            <a:r>
              <a:rPr lang="th-TH" sz="3600" i="1" dirty="0" smtClean="0"/>
              <a:t>- </a:t>
            </a:r>
            <a:r>
              <a:rPr lang="th-TH" sz="3600" dirty="0" smtClean="0"/>
              <a:t>การตกต่ำ)  เป็นลักษณะตามธรรมชาติของมนุษย์เอง (ข้อ 15 – 16 /บุตรสิรา (</a:t>
            </a:r>
            <a:r>
              <a:rPr lang="en-US" sz="3600" dirty="0" smtClean="0"/>
              <a:t>c 180 </a:t>
            </a:r>
            <a:r>
              <a:rPr lang="th-TH" sz="3600" dirty="0" smtClean="0"/>
              <a:t>ก่อนคริสตกาล) </a:t>
            </a:r>
            <a:endParaRPr lang="th-TH" sz="3600" dirty="0"/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พระเจ้าทรงเหวี่ยงบาปไปสู่ก้นบึ้งของทะเล (มีคา 7.19)</a:t>
            </a:r>
            <a:endParaRPr lang="th-TH" b="1" dirty="0"/>
          </a:p>
        </p:txBody>
      </p:sp>
      <p:pic>
        <p:nvPicPr>
          <p:cNvPr id="4" name="Content Placeholder 3" descr="103 14 double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8662" y="1357298"/>
            <a:ext cx="7516299" cy="4572032"/>
          </a:xfrm>
        </p:spPr>
      </p:pic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ngsana New" pitchFamily="18" charset="-34"/>
              </a:rPr>
              <a:t>“พระเจ้าทรงพระเมตตาต่อทุกคน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ngsana New" pitchFamily="18" charset="-34"/>
            </a:endParaRPr>
          </a:p>
          <a:p>
            <a:pPr marL="0" marR="0" lvl="0" indent="457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ngsana New" pitchFamily="18" charset="-34"/>
              </a:rPr>
              <a:t>เพราะพระองค์ทรงกระทำได้ทุกอย่าง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ngsana New" pitchFamily="18" charset="-34"/>
            </a:endParaRPr>
          </a:p>
          <a:p>
            <a:pPr marL="0" marR="0" lvl="0" indent="457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ngsana New" pitchFamily="18" charset="-34"/>
              </a:rPr>
              <a:t>ทรงมองข้ามบาปของมนุษย์ เพื่อเขาจะได้เป็นทุกข์กลับใจ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ngsana New" pitchFamily="18" charset="-34"/>
            </a:endParaRPr>
          </a:p>
          <a:p>
            <a:pPr marL="0" marR="0" lvl="0" indent="457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ngsana New" pitchFamily="18" charset="-34"/>
              </a:rPr>
              <a:t>พระองค์ทรงรักทุกสิ่งที่มีอยู่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ngsana New" pitchFamily="18" charset="-34"/>
            </a:endParaRPr>
          </a:p>
          <a:p>
            <a:pPr marL="0" marR="0" lvl="0" indent="457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ngsana New" pitchFamily="18" charset="-34"/>
              </a:rPr>
              <a:t>ไม่ทรงรังเกียจสิ่งใดที่ทรงเนรมิต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ngsana New" pitchFamily="18" charset="-34"/>
            </a:endParaRPr>
          </a:p>
          <a:p>
            <a:pPr marL="0" marR="0" lvl="0" indent="457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ngsana New" pitchFamily="18" charset="-34"/>
              </a:rPr>
              <a:t>เพราะถ้าพระองค์ทรงเกลียดสิ่งใด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ngsana New" pitchFamily="18" charset="-34"/>
            </a:endParaRPr>
          </a:p>
          <a:p>
            <a:pPr marL="0" marR="0" lvl="0" indent="457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ngsana New" pitchFamily="18" charset="-34"/>
              </a:rPr>
              <a:t>ก็คงจะไม่ทรงเนรมิตสิ่งนั้น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ngsana New" pitchFamily="18" charset="-34"/>
            </a:endParaRPr>
          </a:p>
          <a:p>
            <a:pPr marL="0" marR="0" lvl="0" indent="457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ngsana New" pitchFamily="18" charset="-34"/>
              </a:rPr>
              <a:t>หากพระองค์ไม่ทรงประสงค์สิ่งใด สิ่งนั้นจะดำรงอยู่ได้อย่างไร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ngsana New" pitchFamily="18" charset="-34"/>
            </a:endParaRPr>
          </a:p>
          <a:p>
            <a:pPr marL="0" marR="0" lvl="0" indent="457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ngsana New" pitchFamily="18" charset="-34"/>
              </a:rPr>
              <a:t>สิ่งนั้นจะคงอยู่ต่อไปได้อย่างไร ถ้าพระองค์ไม่ทรงเรียกให้เกิดขึ้น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ngsana New" pitchFamily="18" charset="-34"/>
            </a:endParaRPr>
          </a:p>
          <a:p>
            <a:pPr marL="0" marR="0" lvl="0" indent="457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ngsana New" pitchFamily="18" charset="-34"/>
              </a:rPr>
              <a:t>ข้าแต่องค์พระผู้เป็นเจ้า พระองค์ทรงรักทุกสิ่งที่มีชีวิต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ngsana New" pitchFamily="18" charset="-34"/>
            </a:endParaRPr>
          </a:p>
          <a:p>
            <a:pPr marL="0" marR="0" lvl="0" indent="457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ngsana New" pitchFamily="18" charset="-34"/>
              </a:rPr>
              <a:t>พระองค์ทรงพระกรุณาต่อทุกสิ่ง เพราะทุกสิ่งเป็นของพระองค์” </a:t>
            </a:r>
          </a:p>
          <a:p>
            <a:pPr marL="0" marR="0" lvl="0" indent="457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ngsana New" pitchFamily="18" charset="-34"/>
              </a:rPr>
              <a:t>(ปรีชาญาณ 18.21-26)</a:t>
            </a:r>
            <a:endParaRPr kumimoji="0" lang="th-TH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ngsana New" pitchFamily="18" charset="-34"/>
            </a:endParaRP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82858"/>
          </a:xfrm>
        </p:spPr>
        <p:txBody>
          <a:bodyPr>
            <a:noAutofit/>
          </a:bodyPr>
          <a:lstStyle/>
          <a:p>
            <a:r>
              <a:rPr lang="th-TH" sz="3600" b="1" dirty="0" smtClean="0"/>
              <a:t>พระจิตเจ้า</a:t>
            </a:r>
            <a:r>
              <a:rPr lang="th-TH" sz="3600" dirty="0" smtClean="0"/>
              <a:t/>
            </a:r>
            <a:br>
              <a:rPr lang="th-TH" sz="3600" dirty="0" smtClean="0"/>
            </a:br>
            <a:r>
              <a:rPr lang="th-TH" sz="3600" b="1" dirty="0" smtClean="0"/>
              <a:t>เรือแห่งพันธสัญญา</a:t>
            </a:r>
            <a:r>
              <a:rPr lang="th-TH" sz="3600" dirty="0" smtClean="0"/>
              <a:t>-มีความเชื่อในพระสัญญาของพระเจ้าเพื่อความมั่นคงปลอดภัยนิรันดร์</a:t>
            </a:r>
            <a:br>
              <a:rPr lang="th-TH" sz="3600" dirty="0" smtClean="0"/>
            </a:br>
            <a:r>
              <a:rPr lang="th-TH" sz="3600" b="1" dirty="0" smtClean="0"/>
              <a:t>พระบัลลังก์แห่งพระเมตตา</a:t>
            </a:r>
            <a:r>
              <a:rPr lang="th-TH" sz="3600" dirty="0" smtClean="0"/>
              <a:t>-การพักผ่อนจากการต่อสู้ที่จะดำรงชีพด้วยอำนาจของท่านและถวายการควบคุมอย่างเต็มเปี่ยมแด่พระองค์</a:t>
            </a:r>
            <a:endParaRPr lang="th-TH" sz="3600" dirty="0"/>
          </a:p>
        </p:txBody>
      </p:sp>
      <p:pic>
        <p:nvPicPr>
          <p:cNvPr id="4" name="Content Placeholder 3" descr="God control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86050" y="3143248"/>
            <a:ext cx="4044667" cy="3029596"/>
          </a:xfrm>
        </p:spPr>
      </p:pic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ข้อ 17. “ความเมตตา” </a:t>
            </a:r>
            <a:r>
              <a:rPr lang="en-US" b="1" dirty="0" smtClean="0"/>
              <a:t>(</a:t>
            </a:r>
            <a:r>
              <a:rPr lang="en-US" b="1" dirty="0" err="1" smtClean="0"/>
              <a:t>hesed</a:t>
            </a:r>
            <a:r>
              <a:rPr lang="en-US" b="1" dirty="0" smtClean="0"/>
              <a:t> ) 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h-TH" sz="4000" b="1" dirty="0" smtClean="0"/>
              <a:t>หญ้าและดอกไม้</a:t>
            </a:r>
            <a:r>
              <a:rPr lang="th-TH" sz="4000" dirty="0" smtClean="0"/>
              <a:t>เป็นสัญลักษณ์แทนที่พักชั่วคราวบนโลกของมนุษย์ </a:t>
            </a:r>
            <a:endParaRPr lang="th-TH" sz="4000" i="1" dirty="0" smtClean="0"/>
          </a:p>
          <a:p>
            <a:pPr>
              <a:buNone/>
            </a:pPr>
            <a:r>
              <a:rPr lang="th-TH" sz="4000" b="1" i="1" dirty="0" smtClean="0"/>
              <a:t>พระบัลลังก์</a:t>
            </a:r>
            <a:r>
              <a:rPr lang="th-TH" sz="4000" b="1" dirty="0" smtClean="0"/>
              <a:t>ของพระเจ้า</a:t>
            </a:r>
            <a:r>
              <a:rPr lang="th-TH" sz="4000" dirty="0" smtClean="0"/>
              <a:t>ถูกสถาปนาในสวรรค์ เป็นสัญลักษณ์แทนธรรมชาติที่คงอยู่ตลอดกาลของพระเมตตารักของพระองค์ (ดู ข้อ 19). </a:t>
            </a:r>
          </a:p>
          <a:p>
            <a:pPr>
              <a:buNone/>
            </a:pPr>
            <a:r>
              <a:rPr lang="th-TH" sz="4000" dirty="0" smtClean="0"/>
              <a:t>*ท่านจะเป็น</a:t>
            </a:r>
            <a:r>
              <a:rPr lang="th-TH" sz="4000" b="1" dirty="0" smtClean="0"/>
              <a:t>อาณาจักรสมณะ </a:t>
            </a:r>
            <a:r>
              <a:rPr lang="th-TH" sz="4000" dirty="0" smtClean="0"/>
              <a:t>(อพย 19.5-6) การปกครองระดับสากล/ประชาชาติทั้งมวล </a:t>
            </a:r>
            <a:r>
              <a:rPr lang="en-US" sz="4000" dirty="0" smtClean="0"/>
              <a:t>(</a:t>
            </a:r>
            <a:r>
              <a:rPr lang="en-US" sz="4000" dirty="0" err="1" smtClean="0"/>
              <a:t>segullah</a:t>
            </a:r>
            <a:r>
              <a:rPr lang="th-TH" sz="4000" dirty="0" smtClean="0"/>
              <a:t> </a:t>
            </a:r>
            <a:r>
              <a:rPr lang="en-US" sz="4000" dirty="0" smtClean="0"/>
              <a:t> ) </a:t>
            </a:r>
            <a:r>
              <a:rPr lang="th-TH" sz="4000" dirty="0" smtClean="0"/>
              <a:t>จักรวาลของพระยาห์เวห์ในข้อ 9</a:t>
            </a:r>
            <a:endParaRPr lang="en-US" sz="4000" dirty="0" smtClean="0"/>
          </a:p>
          <a:p>
            <a:pPr>
              <a:buNone/>
            </a:pPr>
            <a:endParaRPr lang="th-TH" dirty="0"/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ความรักของพระเจ้าดำรงนิจนิรันดร์</a:t>
            </a:r>
            <a:endParaRPr lang="th-TH" b="1" dirty="0"/>
          </a:p>
        </p:txBody>
      </p:sp>
      <p:pic>
        <p:nvPicPr>
          <p:cNvPr id="4" name="Content Placeholder 3" descr="103 17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4480" y="1507920"/>
            <a:ext cx="5567110" cy="4538648"/>
          </a:xfrm>
        </p:spPr>
      </p:pic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0" y="1500175"/>
            <a:ext cx="492920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h-TH" sz="4400" b="1" dirty="0" smtClean="0"/>
          </a:p>
          <a:p>
            <a:endParaRPr lang="th-TH" sz="4400" b="1" dirty="0" smtClean="0"/>
          </a:p>
          <a:p>
            <a:r>
              <a:rPr lang="th-TH" sz="4400" b="1" dirty="0" smtClean="0"/>
              <a:t>เพลงสดุดีที่ 119.81-88</a:t>
            </a:r>
            <a:r>
              <a:rPr lang="en-US" dirty="0" smtClean="0"/>
              <a:t/>
            </a:r>
            <a:br>
              <a:rPr lang="en-US" dirty="0" smtClean="0"/>
            </a:br>
            <a:endParaRPr lang="th-TH" dirty="0"/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119. 81-84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697427"/>
          </a:xfrm>
        </p:spPr>
        <p:txBody>
          <a:bodyPr>
            <a:noAutofit/>
          </a:bodyPr>
          <a:lstStyle/>
          <a:p>
            <a:r>
              <a:rPr lang="th-TH" sz="4000" dirty="0" smtClean="0"/>
              <a:t>สดด 119 เป็นบทที่ยาวที่สุดในหนังสือเพลงสดุดี. </a:t>
            </a:r>
            <a:endParaRPr lang="en-US" sz="4000" dirty="0" smtClean="0"/>
          </a:p>
          <a:p>
            <a:r>
              <a:rPr lang="th-TH" sz="4000" dirty="0" smtClean="0"/>
              <a:t>119.  81 ชาวอิสราเอลเล่าเกี่ยวกับความทรมานปวดร้าวที่หนักหนาของเขา เชื่อมโยงกับการรอคอยความรอดจาก</a:t>
            </a:r>
          </a:p>
          <a:p>
            <a:pPr>
              <a:buNone/>
            </a:pPr>
            <a:r>
              <a:rPr lang="th-TH" sz="4000" dirty="0" smtClean="0"/>
              <a:t>     พระเจ้า. </a:t>
            </a:r>
          </a:p>
          <a:p>
            <a:r>
              <a:rPr lang="th-TH" sz="4000" dirty="0" smtClean="0"/>
              <a:t>ข้อ 84 - เขาถูกกล่าวหาอย่างขาดความเป็นธรรม และมั่นใจในการรอคอยการตัดสินของพระเจ้า</a:t>
            </a:r>
            <a:endParaRPr lang="th-TH" sz="4000" dirty="0"/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 smtClean="0"/>
              <a:t>สดด 119.88 โปรดรักษาชีวิตข้าพเจ้า</a:t>
            </a:r>
            <a:br>
              <a:rPr lang="th-TH" b="1" dirty="0" smtClean="0"/>
            </a:br>
            <a:r>
              <a:rPr lang="th-TH" b="1" dirty="0" smtClean="0"/>
              <a:t>เพราะความรักมั่นคงของพระองค์</a:t>
            </a:r>
            <a:endParaRPr lang="th-TH" b="1" dirty="0"/>
          </a:p>
        </p:txBody>
      </p:sp>
      <p:pic>
        <p:nvPicPr>
          <p:cNvPr id="4" name="Content Placeholder 3" descr="baby pray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86050" y="1469640"/>
            <a:ext cx="3540830" cy="4745442"/>
          </a:xfrm>
        </p:spPr>
      </p:pic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119. </a:t>
            </a:r>
            <a:r>
              <a:rPr lang="th-TH" b="1" dirty="0" smtClean="0"/>
              <a:t>83  สิ่งใดเป็นสาเหตุของความทุกข์ของมนุษย์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th-TH" sz="4400" dirty="0" smtClean="0"/>
          </a:p>
          <a:p>
            <a:r>
              <a:rPr lang="th-TH" sz="4400" dirty="0" smtClean="0"/>
              <a:t>การ</a:t>
            </a:r>
            <a:r>
              <a:rPr lang="th-TH" sz="4400" dirty="0" smtClean="0"/>
              <a:t>กดขี่ของ</a:t>
            </a:r>
            <a:r>
              <a:rPr lang="th-TH" sz="4400" dirty="0" smtClean="0"/>
              <a:t>ศัตรูทำ</a:t>
            </a:r>
            <a:r>
              <a:rPr lang="th-TH" sz="4400" dirty="0" smtClean="0"/>
              <a:t>ให้ชีวิตของผู้ประพันธ์สุดจะทน จนแทบหายใจไม่ออก คล้ายกับถุงหนังที่ถูกรมควัน</a:t>
            </a:r>
          </a:p>
          <a:p>
            <a:r>
              <a:rPr lang="th-TH" sz="4400" dirty="0" smtClean="0"/>
              <a:t>ผู้ประพันธ์เพลงสดุดีหวังที่จะรับความยุติธรรมจากพระเจ้า</a:t>
            </a: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พระเจ้า ผู้ทรงเป็นผู้พิพากษาที่เที่ยงธรรม</a:t>
            </a:r>
            <a:endParaRPr lang="th-TH" b="1" dirty="0"/>
          </a:p>
        </p:txBody>
      </p:sp>
      <p:pic>
        <p:nvPicPr>
          <p:cNvPr id="4" name="Content Placeholder 3" descr="justice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8662" y="1714488"/>
            <a:ext cx="6715172" cy="3357586"/>
          </a:xfrm>
        </p:spPr>
      </p:pic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ผู้เบียดเบียน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th-TH" sz="4000" dirty="0" smtClean="0"/>
              <a:t>เขาเหล่านั้นเป็นผู้มีความเชื่อ. และทัศนคติของปรปักษ์ของผู้ที่ไม่นับถือพระเจ้าที่มีต่อผู้ชอบธรรม. ผู้ประพฤติชั่วตัดสินใจที่จะทำร้ายผู้มีความเชื่อเพราะการปรากฏตัวและวิถีชีวิตของเขาทำให้ปรปักษ์รำคาญผู้มีความเชื่อ</a:t>
            </a:r>
          </a:p>
          <a:p>
            <a:r>
              <a:rPr lang="th-TH" sz="4000" dirty="0" smtClean="0"/>
              <a:t>ชีวิตของผู้ชอบธรรมอยู่นอกมาตรฐานความประพฤติปฏิบัติธรรมดาของคนทั่วไป</a:t>
            </a:r>
          </a:p>
          <a:p>
            <a:r>
              <a:rPr lang="th-TH" sz="4000" dirty="0" smtClean="0"/>
              <a:t>การเบียดเบียนทางศาสนาในทุกยุคเป็น</a:t>
            </a:r>
            <a:r>
              <a:rPr lang="th-TH" sz="4000" dirty="0" smtClean="0"/>
              <a:t>เช่นด้วย.</a:t>
            </a:r>
            <a:endParaRPr lang="th-TH" sz="4000" dirty="0"/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ปรปักษ์ของผู้มีความเชื่อ</a:t>
            </a:r>
            <a:endParaRPr lang="th-TH" b="1" dirty="0"/>
          </a:p>
        </p:txBody>
      </p:sp>
      <p:pic>
        <p:nvPicPr>
          <p:cNvPr id="6" name="Content Placeholder 5" descr="119 157 satan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8861" y="1642462"/>
            <a:ext cx="4274992" cy="4429743"/>
          </a:xfrm>
        </p:spPr>
      </p:pic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940180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 smtClean="0">
                <a:latin typeface="Angsana New" pitchFamily="18" charset="-34"/>
                <a:cs typeface="Angsana New" pitchFamily="18" charset="-34"/>
              </a:rPr>
              <a:t/>
            </a:r>
            <a:br>
              <a:rPr lang="en-US" b="1" dirty="0" smtClean="0">
                <a:latin typeface="Angsana New" pitchFamily="18" charset="-34"/>
                <a:cs typeface="Angsana New" pitchFamily="18" charset="-34"/>
              </a:rPr>
            </a:br>
            <a:r>
              <a:rPr lang="en-US" sz="4000" b="1" dirty="0" smtClean="0">
                <a:latin typeface="Angsana New" pitchFamily="18" charset="-34"/>
                <a:cs typeface="Angsana New" pitchFamily="18" charset="-34"/>
              </a:rPr>
              <a:t>Ecce Homo</a:t>
            </a:r>
            <a:r>
              <a:rPr lang="th-TH" sz="4000" b="1" dirty="0" smtClean="0">
                <a:latin typeface="Angsana New" pitchFamily="18" charset="-34"/>
                <a:cs typeface="Angsana New" pitchFamily="18" charset="-34"/>
              </a:rPr>
              <a:t>    “นี่คือคนคนนั้น” (ยน. 19.5)</a:t>
            </a:r>
            <a:br>
              <a:rPr lang="th-TH" sz="4000" b="1" dirty="0" smtClean="0">
                <a:latin typeface="Angsana New" pitchFamily="18" charset="-34"/>
                <a:cs typeface="Angsana New" pitchFamily="18" charset="-34"/>
              </a:rPr>
            </a:br>
            <a:r>
              <a:rPr lang="th-TH" sz="4000" b="1" dirty="0" smtClean="0">
                <a:latin typeface="Angsana New" pitchFamily="18" charset="-34"/>
                <a:cs typeface="Angsana New" pitchFamily="18" charset="-34"/>
              </a:rPr>
              <a:t>เมื่อปิลาตเห็นว่าพระเยซูเจ้าบริสุทธิ์ ไม่ได้กระทำผิด จึงสั่งให้เฆี่ยนตีพระองค์จนยับเยินเหมือนตัวหนอน เผื่อชาวยิวจะสงสารและยอมปล่อยพระองค์ </a:t>
            </a:r>
            <a:r>
              <a:rPr lang="th-TH" sz="4000" b="1" dirty="0" smtClean="0">
                <a:latin typeface="Angsana New" pitchFamily="18" charset="-34"/>
                <a:cs typeface="Angsana New" pitchFamily="18" charset="-34"/>
              </a:rPr>
              <a:t>แต่ชาวยิว</a:t>
            </a:r>
            <a:r>
              <a:rPr lang="th-TH" sz="4000" b="1" dirty="0" smtClean="0">
                <a:latin typeface="Angsana New" pitchFamily="18" charset="-34"/>
                <a:cs typeface="Angsana New" pitchFamily="18" charset="-34"/>
              </a:rPr>
              <a:t>ยังยืนยัน ที่จะตรึงพระองค์บนไม้กางเขนอีก เพราะได้รับคำยุแหย่จากสงฆ์ชาวยิว ที่พระองค์ขวางการหาเงินที่พระวิหารของพวกเขา และอื่นๆ</a:t>
            </a:r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/>
            </a:r>
            <a:br>
              <a:rPr lang="th-TH" b="1" dirty="0" smtClean="0">
                <a:latin typeface="Angsana New" pitchFamily="18" charset="-34"/>
                <a:cs typeface="Angsana New" pitchFamily="18" charset="-34"/>
              </a:rPr>
            </a:br>
            <a:endParaRPr lang="th-TH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929066"/>
            <a:ext cx="8229600" cy="2197097"/>
          </a:xfrm>
        </p:spPr>
        <p:txBody>
          <a:bodyPr>
            <a:normAutofit/>
          </a:bodyPr>
          <a:lstStyle/>
          <a:p>
            <a:endParaRPr lang="th-TH" sz="4000" dirty="0" smtClean="0"/>
          </a:p>
          <a:p>
            <a:endParaRPr lang="th-TH" dirty="0"/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97106"/>
          </a:xfrm>
        </p:spPr>
        <p:txBody>
          <a:bodyPr>
            <a:normAutofit fontScale="90000"/>
          </a:bodyPr>
          <a:lstStyle/>
          <a:p>
            <a:r>
              <a:rPr lang="th-TH" b="1" dirty="0" smtClean="0"/>
              <a:t>พวกเขาระลึกถึงชีวิตของพระเยซูเจ้าซึ่งทรงเป็นผู้ชอบธรรมชั้นยอด ที่ทรงถูกเบียดเบียน ถูกเย้ยหยัน และถูกประหารโดยผู้ประพฤติชั่ว (ดู มธ 27.1-50 / มก  15.16-37)</a:t>
            </a:r>
            <a:endParaRPr lang="th-TH" b="1" dirty="0"/>
          </a:p>
        </p:txBody>
      </p:sp>
      <p:pic>
        <p:nvPicPr>
          <p:cNvPr id="4" name="Content Placeholder 3" descr="mocked Jesus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28991" y="2991469"/>
            <a:ext cx="3945865" cy="3009298"/>
          </a:xfrm>
        </p:spPr>
      </p:pic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119.86-87 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sz="4400" dirty="0" smtClean="0"/>
              <a:t>ผู้ประพันธ์เพลงสดุดีประกาศความเชื่อและความวางใจไม่มีที่สิ้นสุดของเขา ที่มีต่อพระเจ้า</a:t>
            </a:r>
          </a:p>
          <a:p>
            <a:pPr>
              <a:buNone/>
            </a:pPr>
            <a:r>
              <a:rPr lang="th-TH" sz="4400" dirty="0" smtClean="0"/>
              <a:t>     และในพระวาจาของพระองค์</a:t>
            </a:r>
          </a:p>
          <a:p>
            <a:r>
              <a:rPr lang="th-TH" sz="4400" dirty="0" smtClean="0"/>
              <a:t> (ข้อ 87) คำสั่งแห่งความเชื่อแรกที่ว่า “ชาวอิสราเอลเอ๋ย....” (ฉธบ 6.4) ดังนั้น เป็นการสร้างความสัมพันธ์ระหว่างชาวอิสราเอลกับพระเจ้า. </a:t>
            </a: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225800"/>
          </a:xfrm>
        </p:spPr>
        <p:txBody>
          <a:bodyPr>
            <a:normAutofit fontScale="90000"/>
          </a:bodyPr>
          <a:lstStyle/>
          <a:p>
            <a:r>
              <a:rPr lang="th-TH" dirty="0" smtClean="0"/>
              <a:t/>
            </a:r>
            <a:br>
              <a:rPr lang="th-TH" dirty="0" smtClean="0"/>
            </a:br>
            <a:r>
              <a:rPr lang="th-TH" b="1" dirty="0" smtClean="0"/>
              <a:t>แม้ว่าขณะนี้ท่านยังมิได้เห็นพระองค์ ท่านก็ยังเชื่อในพระองค์  ท่านจึงชื่นชมยินดีสุดที่จะพรรณนา</a:t>
            </a:r>
            <a:r>
              <a:rPr lang="en-US" b="1" dirty="0" smtClean="0"/>
              <a:t>  </a:t>
            </a:r>
            <a:r>
              <a:rPr lang="th-TH" b="1" dirty="0" smtClean="0"/>
              <a:t>เพราะท่านกำลังจะได้รับจุดมุ่งหมายของความเชื่อ คือความรอดพ้นของวิญญาณอยู่แล้ว” (1 ปต 1.6-9).</a:t>
            </a:r>
            <a:r>
              <a:rPr lang="th-TH" dirty="0" smtClean="0"/>
              <a:t/>
            </a:r>
            <a:br>
              <a:rPr lang="th-TH" dirty="0" smtClean="0"/>
            </a:br>
            <a:endParaRPr lang="th-TH" dirty="0"/>
          </a:p>
        </p:txBody>
      </p:sp>
      <p:pic>
        <p:nvPicPr>
          <p:cNvPr id="4" name="Content Placeholder 3" descr="mass and heaven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14679" y="3044368"/>
            <a:ext cx="2449016" cy="3385028"/>
          </a:xfrm>
        </p:spPr>
      </p:pic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119.88 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th-TH" sz="4000" dirty="0" smtClean="0"/>
          </a:p>
          <a:p>
            <a:r>
              <a:rPr lang="th-TH" sz="4000" dirty="0" smtClean="0"/>
              <a:t>หวัง</a:t>
            </a:r>
            <a:r>
              <a:rPr lang="th-TH" sz="4000" dirty="0" smtClean="0"/>
              <a:t>ที่จะมีชีวิตที่เต็มเปี่ยมและอายุยืนตามมาตรการของพระเจ้า</a:t>
            </a:r>
          </a:p>
          <a:p>
            <a:r>
              <a:rPr lang="th-TH" sz="4000" dirty="0" smtClean="0"/>
              <a:t>จุดเน้นอยู่ที่ความมีชีวิตชีวาที่เชื่อมกับพระหรรษทานแห่งความรักเมตตาและผลที่ตามมาในแต่ละวัน</a:t>
            </a:r>
          </a:p>
          <a:p>
            <a:pPr>
              <a:buNone/>
            </a:pPr>
            <a:endParaRPr lang="th-TH" dirty="0"/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 smtClean="0"/>
              <a:t>ข้าพเจ้าสามารถดำรงชีวิตอยู่ได้ เพราะความรักของพระองค์”</a:t>
            </a:r>
            <a:endParaRPr lang="th-TH" b="1" dirty="0"/>
          </a:p>
        </p:txBody>
      </p:sp>
      <p:pic>
        <p:nvPicPr>
          <p:cNvPr id="4" name="Content Placeholder 3" descr="119 88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12121" y="2143116"/>
            <a:ext cx="6418925" cy="4000527"/>
          </a:xfrm>
        </p:spPr>
      </p:pic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428860" y="2786058"/>
            <a:ext cx="431484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4000" b="1" dirty="0" smtClean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ngsana New" pitchFamily="18" charset="-34"/>
              </a:rPr>
              <a:t>เพลงสดุดีที่ 136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4000" b="1" dirty="0" smtClean="0">
                <a:latin typeface="Arial" pitchFamily="34" charset="0"/>
                <a:ea typeface="Calibri" pitchFamily="34" charset="0"/>
                <a:cs typeface="Angsana New" pitchFamily="18" charset="-34"/>
              </a:rPr>
              <a:t>จงขอบพระคุณพระยาห์เวห์ เพราะพระองค์พระทัยดี</a:t>
            </a:r>
            <a:endParaRPr lang="th-TH" sz="6000" b="1" dirty="0" smtClean="0">
              <a:latin typeface="Arial" pitchFamily="34" charset="0"/>
              <a:cs typeface="Angsana New" pitchFamily="18" charset="-34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th-TH" sz="4000" b="1" dirty="0" smtClean="0">
              <a:solidFill>
                <a:prstClr val="black"/>
              </a:solidFill>
              <a:latin typeface="Arial" pitchFamily="34" charset="0"/>
              <a:ea typeface="Calibri" pitchFamily="34" charset="0"/>
              <a:cs typeface="Angsana New" pitchFamily="18" charset="-34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th-TH" sz="4000" b="1" dirty="0" smtClean="0">
              <a:solidFill>
                <a:prstClr val="black"/>
              </a:solidFill>
              <a:latin typeface="Arial" pitchFamily="34" charset="0"/>
              <a:cs typeface="Angsana New" pitchFamily="18" charset="-34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th-TH" sz="4000" dirty="0" smtClean="0">
              <a:solidFill>
                <a:prstClr val="black"/>
              </a:solidFill>
              <a:latin typeface="Arial" pitchFamily="34" charset="0"/>
              <a:cs typeface="Angsana New" pitchFamily="18" charset="-34"/>
            </a:endParaRP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เทศกาลปัสกา 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sz="4000" dirty="0" smtClean="0"/>
              <a:t>บทเพลงขอบพระคุณที่ดีเลิศและใช้ระหว่างเทศกาล</a:t>
            </a:r>
          </a:p>
          <a:p>
            <a:pPr>
              <a:buNone/>
            </a:pPr>
            <a:r>
              <a:rPr lang="th-TH" sz="4000" dirty="0" smtClean="0"/>
              <a:t>	ปัสกา </a:t>
            </a:r>
          </a:p>
          <a:p>
            <a:r>
              <a:rPr lang="th-TH" sz="4000" dirty="0" smtClean="0"/>
              <a:t>เพลงสดุดีนี้ได้รับเรียกว่า  “การขับเพลงของชาวยิว” (</a:t>
            </a:r>
            <a:r>
              <a:rPr lang="en-US" sz="4000" dirty="0" smtClean="0"/>
              <a:t>The </a:t>
            </a:r>
            <a:r>
              <a:rPr lang="th-TH" sz="4000" dirty="0" smtClean="0"/>
              <a:t> </a:t>
            </a:r>
            <a:r>
              <a:rPr lang="en-US" sz="4000" dirty="0" smtClean="0"/>
              <a:t> Great </a:t>
            </a:r>
            <a:r>
              <a:rPr lang="th-TH" sz="4000" dirty="0" smtClean="0"/>
              <a:t> </a:t>
            </a:r>
            <a:r>
              <a:rPr lang="en-US" sz="4000" dirty="0" smtClean="0"/>
              <a:t> </a:t>
            </a:r>
            <a:r>
              <a:rPr lang="en-US" sz="4000" dirty="0" err="1" smtClean="0"/>
              <a:t>Hallel</a:t>
            </a:r>
            <a:r>
              <a:rPr lang="th-TH" sz="4000" dirty="0" smtClean="0"/>
              <a:t> – จากคำกริยา </a:t>
            </a:r>
            <a:r>
              <a:rPr lang="en-US" sz="4000" dirty="0" err="1" smtClean="0"/>
              <a:t>halah</a:t>
            </a:r>
            <a:r>
              <a:rPr lang="th-TH" sz="4000" dirty="0" smtClean="0"/>
              <a:t>   แปลว่า   “สรรเสริญ” ซึ่งให้คำ “อัลเลลูยา </a:t>
            </a:r>
            <a:r>
              <a:rPr lang="en-US" sz="4000" dirty="0" smtClean="0"/>
              <a:t>–</a:t>
            </a:r>
            <a:r>
              <a:rPr lang="th-TH" sz="4000" dirty="0" smtClean="0"/>
              <a:t> </a:t>
            </a:r>
            <a:r>
              <a:rPr lang="en-US" sz="4000" dirty="0" smtClean="0"/>
              <a:t>Alleluia</a:t>
            </a:r>
            <a:r>
              <a:rPr lang="th-TH" sz="4000" dirty="0" smtClean="0"/>
              <a:t>)</a:t>
            </a:r>
            <a:endParaRPr lang="th-TH" sz="4000" dirty="0"/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อัลเลลู</a:t>
            </a:r>
            <a:r>
              <a:rPr lang="th-TH" b="1" dirty="0" smtClean="0"/>
              <a:t>ยา พระเยซูเจ้าทรงกลับคืนพระชนมชีพแล้ว</a:t>
            </a:r>
            <a:endParaRPr lang="th-TH" b="1" dirty="0"/>
          </a:p>
        </p:txBody>
      </p:sp>
      <p:pic>
        <p:nvPicPr>
          <p:cNvPr id="4" name="Content Placeholder 3" descr="allelua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4546" y="1716394"/>
            <a:ext cx="4547907" cy="4141498"/>
          </a:xfrm>
        </p:spPr>
      </p:pic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ประเภทของเพลงสดุดี</a:t>
            </a:r>
            <a:endParaRPr lang="th-TH" b="1" dirty="0"/>
          </a:p>
        </p:txBody>
      </p:sp>
      <p:pic>
        <p:nvPicPr>
          <p:cNvPr id="6" name="Content Placeholder 5" descr="type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0232" y="1571612"/>
            <a:ext cx="5616303" cy="4206806"/>
          </a:xfrm>
        </p:spPr>
      </p:pic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th-TH" b="1" dirty="0" smtClean="0"/>
              <a:t>136. 1-3 การเชื้อเชิญให้สรรเสริญพระเจ้า. 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5000660"/>
          </a:xfrm>
        </p:spPr>
        <p:txBody>
          <a:bodyPr>
            <a:noAutofit/>
          </a:bodyPr>
          <a:lstStyle/>
          <a:p>
            <a:r>
              <a:rPr lang="th-TH" sz="4000" dirty="0" smtClean="0"/>
              <a:t>การขอบพระคุณสำหรับความดีงามและพระเมตตาของพระเจ้า  (ดู ข้อ 1)</a:t>
            </a:r>
          </a:p>
          <a:p>
            <a:r>
              <a:rPr lang="th-TH" sz="4000" b="1" dirty="0" smtClean="0"/>
              <a:t>คำว่า “ตลอดกาล” แสดงธรรมชาติที่ไม่เคยเปลี่ยนแปลงของความรักเช่นนั้นที่จะไม่เคยจบสิ้นและจะไม่ลดลงเลย.</a:t>
            </a:r>
          </a:p>
          <a:p>
            <a:r>
              <a:rPr lang="th-TH" sz="4000" dirty="0" smtClean="0"/>
              <a:t>มหัศจรรย์ยิ่งใหญ่ที่กระทำโดยพระเจ้า ด้วยการเนรมิตสร้างโลกและมนุษยชาติ และในประวัติของชาติอิสราเอลและพระศาสนจักร... </a:t>
            </a:r>
            <a:endParaRPr lang="th-TH" sz="4000" dirty="0"/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ความรักของพระเจ้าดำรงอยู่นิรันดร</a:t>
            </a:r>
            <a:endParaRPr lang="th-TH" b="1" dirty="0"/>
          </a:p>
        </p:txBody>
      </p:sp>
      <p:pic>
        <p:nvPicPr>
          <p:cNvPr id="6" name="Content Placeholder 5" descr="136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26760" y="2500306"/>
            <a:ext cx="7013912" cy="2857520"/>
          </a:xfrm>
        </p:spPr>
      </p:pic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136. 4-9 การเนรมิตสร้าง 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th-TH" sz="4000" dirty="0" smtClean="0"/>
              <a:t>ระหว่างการเนรเทศไปบาบิโลน (597-538 ก่อนคริสตกาล) </a:t>
            </a:r>
          </a:p>
          <a:p>
            <a:r>
              <a:rPr lang="th-TH" sz="4000" dirty="0" smtClean="0"/>
              <a:t>คำกริยา  </a:t>
            </a:r>
            <a:r>
              <a:rPr lang="en-US" sz="4000" dirty="0" smtClean="0"/>
              <a:t>‘</a:t>
            </a:r>
            <a:r>
              <a:rPr lang="en-US" sz="4000" dirty="0" err="1" smtClean="0"/>
              <a:t>asah</a:t>
            </a:r>
            <a:r>
              <a:rPr lang="th-TH" sz="4000" dirty="0" smtClean="0"/>
              <a:t>    ซึ่งหมายถึง “การหล่อพิมพ์  การขึ้นรูป” ถ่ายทอดภาพของพระผู้สร้างผู้ทรงประทับอย่างใกล้ชิดกับสิ่งทรงสร้างและ “ทรงบรรจงสร้าง” สิ่งต่างๆด้วยพระหัตถ์ของพระองค์เอง</a:t>
            </a:r>
          </a:p>
          <a:p>
            <a:r>
              <a:rPr lang="th-TH" sz="4000" dirty="0" smtClean="0"/>
              <a:t> (หนังสือปฐมกาลบทที่ 1-2 )	</a:t>
            </a:r>
            <a:endParaRPr lang="th-TH" sz="4000" dirty="0"/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ขอบพระคุณพระเจ้าสำหรับวันใหม่</a:t>
            </a:r>
            <a:endParaRPr lang="th-TH" b="1" dirty="0"/>
          </a:p>
        </p:txBody>
      </p:sp>
      <p:pic>
        <p:nvPicPr>
          <p:cNvPr id="10" name="Content Placeholder 9" descr="136 morning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2976" y="1658808"/>
            <a:ext cx="7143799" cy="4627712"/>
          </a:xfrm>
        </p:spPr>
      </p:pic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 smtClean="0"/>
              <a:t>พระเจ้าทรงสร้างโลกที่เป็นระเบียบและกลมเกลียวกัน </a:t>
            </a:r>
            <a:br>
              <a:rPr lang="th-TH" b="1" dirty="0" smtClean="0"/>
            </a:br>
            <a:r>
              <a:rPr lang="th-TH" b="1" dirty="0" smtClean="0"/>
              <a:t>แหล่งพักพิงที่ปรับใช้กับชีวิตมนุษย์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sz="4000" dirty="0" smtClean="0"/>
              <a:t>136. 6-9  โลก (</a:t>
            </a:r>
            <a:r>
              <a:rPr lang="en-US" sz="4000" dirty="0" smtClean="0"/>
              <a:t>’</a:t>
            </a:r>
            <a:r>
              <a:rPr lang="en-US" sz="4000" dirty="0" err="1" smtClean="0"/>
              <a:t>eretz</a:t>
            </a:r>
            <a:r>
              <a:rPr lang="en-US" sz="4000" dirty="0" smtClean="0"/>
              <a:t>)</a:t>
            </a:r>
            <a:r>
              <a:rPr lang="th-TH" sz="4000" dirty="0" smtClean="0"/>
              <a:t> </a:t>
            </a:r>
          </a:p>
          <a:p>
            <a:r>
              <a:rPr lang="th-TH" sz="4000" dirty="0" smtClean="0"/>
              <a:t>ที่ทรงสร้างโลกที่เป็นระเบียบและกลมเกลียวกัน แหล่งพักพิงที่ปรับใช้กับชีวิตมนุษย์ เพื่อหลีกเลี่ยงการทิ้งช่องอะไรก็ได้สำหรับเทพแห่งดวงดาวที่เป็นที่เคารพบูชาในประเทศเพื่อนบ้าน. ล้วนกลับไปที่พระผู้ทรงสรรพานุภาพที่ทรงปกครองทุกสิ่ง. </a:t>
            </a:r>
          </a:p>
          <a:p>
            <a:endParaRPr lang="th-TH" dirty="0"/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136.6 ...ความรักมั่นคงของพระองค์ดำรงอยู่เป็นนิตย์</a:t>
            </a:r>
            <a:endParaRPr lang="th-TH" b="1" dirty="0"/>
          </a:p>
        </p:txBody>
      </p:sp>
      <p:pic>
        <p:nvPicPr>
          <p:cNvPr id="4" name="Content Placeholder 3" descr="136 6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28794" y="1975177"/>
            <a:ext cx="5635828" cy="4025591"/>
          </a:xfrm>
        </p:spPr>
      </p:pic>
    </p:spTree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136. 10-16 การปลดปล่อยจากการเป็นทาสในอียิปต์ 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sz="4400" dirty="0" smtClean="0"/>
              <a:t>เมื่อไรชาว</a:t>
            </a:r>
            <a:r>
              <a:rPr lang="th-TH" sz="4400" dirty="0" smtClean="0"/>
              <a:t>อิสราเอลมี</a:t>
            </a:r>
            <a:r>
              <a:rPr lang="th-TH" sz="4400" dirty="0" smtClean="0"/>
              <a:t>ประสบการณ์กับพระเมตตาของพระ</a:t>
            </a:r>
            <a:r>
              <a:rPr lang="th-TH" sz="4400" dirty="0" smtClean="0"/>
              <a:t>เจ้า</a:t>
            </a:r>
            <a:r>
              <a:rPr lang="en-US" sz="4400" dirty="0" smtClean="0"/>
              <a:t>?</a:t>
            </a:r>
            <a:endParaRPr lang="th-TH" sz="4400" dirty="0" smtClean="0"/>
          </a:p>
          <a:p>
            <a:r>
              <a:rPr lang="th-TH" sz="4400" b="1" dirty="0" smtClean="0"/>
              <a:t>ตอบ</a:t>
            </a:r>
            <a:r>
              <a:rPr lang="th-TH" sz="4400" dirty="0" smtClean="0"/>
              <a:t>  เมื่อ</a:t>
            </a:r>
            <a:r>
              <a:rPr lang="th-TH" sz="4400" dirty="0" smtClean="0"/>
              <a:t>พระเจ้าทรงช่วยชาวอิสราเอลให้ ประสบกับพระเมตตาของ</a:t>
            </a:r>
            <a:r>
              <a:rPr lang="th-TH" sz="4400" dirty="0" smtClean="0"/>
              <a:t>พระองค์ ขณะที่พวกเขาอยู่ใน</a:t>
            </a:r>
            <a:r>
              <a:rPr lang="th-TH" sz="4400" dirty="0" smtClean="0"/>
              <a:t>ความยากลำบาก ขณะที่ตกเป็นทาสและถูกกดขี่  </a:t>
            </a:r>
            <a:r>
              <a:rPr lang="th-TH" sz="4400" dirty="0" smtClean="0"/>
              <a:t>และขณะที่พวกเขากำลัง</a:t>
            </a:r>
            <a:r>
              <a:rPr lang="th-TH" sz="4400" dirty="0" smtClean="0"/>
              <a:t>เดินทางในที่เปลี่ยว. </a:t>
            </a:r>
          </a:p>
          <a:p>
            <a:endParaRPr lang="th-TH" dirty="0" smtClean="0"/>
          </a:p>
          <a:p>
            <a:endParaRPr lang="th-TH" dirty="0"/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ชาวอิสราเอลเดินทางในที่</a:t>
            </a:r>
            <a:r>
              <a:rPr lang="th-TH" b="1" dirty="0" smtClean="0"/>
              <a:t>เปลี่ยว</a:t>
            </a:r>
            <a:endParaRPr lang="th-TH" b="1" dirty="0"/>
          </a:p>
        </p:txBody>
      </p:sp>
      <p:pic>
        <p:nvPicPr>
          <p:cNvPr id="6" name="Content Placeholder 5" descr="salvation of israeltites 2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57355" y="2016824"/>
            <a:ext cx="5962505" cy="4055381"/>
          </a:xfrm>
        </p:spPr>
      </p:pic>
    </p:spTree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136. 16 ความรักมั่นคงของพระองค์ดำรงอยู่เป็นนิตย์</a:t>
            </a:r>
            <a:r>
              <a:rPr lang="th-TH" dirty="0" smtClean="0"/>
              <a:t> 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h-TH" sz="4000" dirty="0" smtClean="0"/>
              <a:t>การเดินทางในที่เปลี่ยวหรือทะเลทราย 40 ปีของชาวอิสราเอลเน้นฤดูกาลมากกว่าสถานที่. </a:t>
            </a:r>
          </a:p>
          <a:p>
            <a:r>
              <a:rPr lang="th-TH" sz="4000" dirty="0" smtClean="0"/>
              <a:t>ระหว่างเวลา 40 ปีในที่เปลี่ยว พระยาห์เวห์ทรงเป็นความปลอดภัยอย่างเดียวของชาวอิสราเอล</a:t>
            </a:r>
          </a:p>
          <a:p>
            <a:r>
              <a:rPr lang="th-TH" sz="4000" dirty="0" smtClean="0"/>
              <a:t>ในศตวรรษที่ 8 ก่อนคริสตกาล ประกาศกโฮเชยาใช้เวลาในที่เปลี่ยวของชาวอิสราเอล เชื่อมโยงกับเวลาที่ตกหลุมรักกับภรรยาของท่าน ที่มีรอยตำหนิแห่งความไม่ซื่อสัตย์</a:t>
            </a:r>
            <a:endParaRPr lang="th-TH" sz="4000" dirty="0"/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39850"/>
          </a:xfrm>
        </p:spPr>
        <p:txBody>
          <a:bodyPr>
            <a:normAutofit/>
          </a:bodyPr>
          <a:lstStyle/>
          <a:p>
            <a:r>
              <a:rPr lang="th-TH" b="1" dirty="0" smtClean="0"/>
              <a:t>ประกาศกโฮเชยาใช้เวลาในที่เปลี่ยว  ที่ชาวอิสราเอลไม่ซื่อสัตย์ต่อพระเจ้า เหมือนต่อท่าน</a:t>
            </a:r>
            <a:endParaRPr lang="th-TH" b="1" dirty="0"/>
          </a:p>
        </p:txBody>
      </p:sp>
      <p:pic>
        <p:nvPicPr>
          <p:cNvPr id="4" name="Content Placeholder 3" descr="hosea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43240" y="2786058"/>
            <a:ext cx="2562499" cy="3311094"/>
          </a:xfrm>
        </p:spPr>
      </p:pic>
    </p:spTree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136. 17-22 การทำลายศัตรูของชาวอิสราเอล 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sz="4400" dirty="0" smtClean="0"/>
              <a:t>สัญญาณแห่งการปกป้องของพระเจ้าเกิดขึ้นในการเชื่อมโยงกับทรราชย์ของชาติต่างๆและผู้นำของพวกเขากับผู้ที่ชาวอิสราเอลบดขยี้ </a:t>
            </a:r>
          </a:p>
          <a:p>
            <a:pPr>
              <a:buNone/>
            </a:pPr>
            <a:r>
              <a:rPr lang="th-TH" sz="4400" dirty="0" smtClean="0"/>
              <a:t>  (ดูกันดารวิถี 21.21-35) </a:t>
            </a:r>
          </a:p>
        </p:txBody>
      </p:sp>
    </p:spTree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582990"/>
          </a:xfrm>
        </p:spPr>
        <p:txBody>
          <a:bodyPr>
            <a:noAutofit/>
          </a:bodyPr>
          <a:lstStyle/>
          <a:p>
            <a:r>
              <a:rPr lang="th-TH" sz="4000" dirty="0" smtClean="0"/>
              <a:t>กองทัพชาวอิสราเอลชนะกษัตริย์ 2 องค์ ได้แก่ สิโหนและโอก บทสดุดีนี้มีจุดหมายของการสร้างแรงบันดาลใจแก่ประชาชนที่ปฏิบัติตนชอบธรรมตามพระบัญญัติของพระเจ้า ดังนั้น ท่านจะต้องปฏิบัติตามถ้อยคำของพันธสัญญานี้อย่างเคร่งครัด แล้วท่านจะประสบความสำเร็จในกิจการทุกอย่างที่ท่านทำ” </a:t>
            </a:r>
            <a:r>
              <a:rPr lang="th-TH" sz="4000" dirty="0" smtClean="0"/>
              <a:t>(</a:t>
            </a:r>
            <a:r>
              <a:rPr lang="th-TH" sz="4000" dirty="0" smtClean="0"/>
              <a:t>เฉลยธรรมบัญญัติ 29.7-9)</a:t>
            </a:r>
            <a:endParaRPr lang="th-TH" sz="4000" dirty="0"/>
          </a:p>
        </p:txBody>
      </p:sp>
      <p:pic>
        <p:nvPicPr>
          <p:cNvPr id="4" name="Content Placeholder 3" descr="joshua-and-the-five-king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868" y="4143380"/>
            <a:ext cx="3024192" cy="2271678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1580</TotalTime>
  <Words>6927</Words>
  <Application>Microsoft Office PowerPoint</Application>
  <PresentationFormat>On-screen Show (4:3)</PresentationFormat>
  <Paragraphs>469</Paragraphs>
  <Slides>186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186</vt:i4>
      </vt:variant>
    </vt:vector>
  </HeadingPairs>
  <TitlesOfParts>
    <vt:vector size="187" baseType="lpstr">
      <vt:lpstr>Office Theme</vt:lpstr>
      <vt:lpstr>เพลงสดุดีแห่งความเมตตา  (The Psalms   of   Mercy)</vt:lpstr>
      <vt:lpstr>   สมเด็จพระสันตะปาปาฟรานซิสทรงเห็นชอบกับหนังสือชุดนี้ จัดพิมพ์โดยสมณสภาเพื่อส่งเสริมการประกาศพระวรสารครั้งใหม่ แผนกการพิมพ์ Our Sunday   Visitor Publishing   Division.  </vt:lpstr>
      <vt:lpstr> จัดแปลหนังสือและจัดทำพาวเวอร์พอยท์ โดยแผนกคริสตศาสนธรรมกรุงเทพ (พรศิริ เจริญฉันทวิทย์ </vt:lpstr>
      <vt:lpstr>ผู้ประพันธ์บทเพลงสดุดี-กษัตริย์ดาวิด บท 73 บท/โมเสส  (บท 90)/ อาซัฟ -12 บท/ลูกหลานของโกราห์ -10 บท/กษัตริย์โซโลมอน -127 เฮมานแห่งเอซราไฮท์  -88/เอธานแห่งเอซราไฮท์ -89/  “เด็กกำพร้า” -126 และ 137</vt:lpstr>
      <vt:lpstr>สารบาญ </vt:lpstr>
      <vt:lpstr>ผู้ประพันธ์หนังสือชุดปีศักดิ์สิทธิ์แห่งเมตตาธรรม</vt:lpstr>
      <vt:lpstr>  นักบุญออกัสติน (St.Augustine)  ปิตาจารย์ของพระศาสนจักร -หนังสือเพลงสดุดี เป็นบทภาวนาและการขับเพลงของพระศาสนจักรที่ใช้ในชีวิตของท่านพร้อมด้วยอิทธิพลของเพลงในพิธีกรรม  ล้วนมีผลต่อการกลับใจของท่าน  </vt:lpstr>
      <vt:lpstr> นักบุญอธานาซีอุส (Athanasius of Alexandria)  นักบุญอธานาซีอุส (Athanasius of Alexandria) กล่าวถึงหนังสือเพลงสดุดีว่าเป็นหนังสือแห่งอารมณ์รัก เป็นแหล่งชีวิตแห่งจริยธรรม  และเป็นกระจกส่องวิญญาณ เพราะปลุกเร้าความปรารถนาคุณธรรม. </vt:lpstr>
      <vt:lpstr>ในศตวรรษแรกของพระศาสนจักร </vt:lpstr>
      <vt:lpstr>พระเยซูเจ้าผู้ทรงกลับคืนพระชนมชีพ ทรงปรากฏองค์ต่อบรรดาศิษย์ที่เดินทางไปเอมมาอุส </vt:lpstr>
      <vt:lpstr>พระเยซูเจ้าผู้ทรงกลับคืนพระชนมชีพกับศิษย์ที่กำลังเดินทางไปเอมมาอุส</vt:lpstr>
      <vt:lpstr>การสวดทำวัตร (Liturgy of the Hours)</vt:lpstr>
      <vt:lpstr>สวดทำวัตร</vt:lpstr>
      <vt:lpstr>ประวัติความเป็นมาของหนังสือเพลงสดุดี</vt:lpstr>
      <vt:lpstr>การบรรยายเกี่ยวกับมนุษย์ในเชิงสัญลักษณ์เป็น 3 ประเภท </vt:lpstr>
      <vt:lpstr>1. แบบแนวตั้งว่า “บุคคลที่ยืนตรง” </vt:lpstr>
      <vt:lpstr>ภาพของทาสที่เงยหน้ามอง</vt:lpstr>
      <vt:lpstr>ประเภทที่สองคือ แนวนอน </vt:lpstr>
      <vt:lpstr>การนั่งแสดงความใกล้ชิดสนิทสนม</vt:lpstr>
      <vt:lpstr>ประเภทที่สาม มีลักษณะที่เต็มไปด้วยพลังและเกี่ยวกับโลก  “บุคคลที่กำลังเดินทาง” </vt:lpstr>
      <vt:lpstr>บุคคลที่กำลังเดินทางชี้ถึงเส้นทางและความประพฤติทางจริยธรรม. </vt:lpstr>
      <vt:lpstr>คำที่ใช้สัญลักษณ์ที่เกี่ยวกับพื้นที่ </vt:lpstr>
      <vt:lpstr>จักรวาลของชาวฮีบรู</vt:lpstr>
      <vt:lpstr>“เพลงสดุดี (hesed)  แห่งเมตตาธรรม เพราะเต็มไปด้วยพระหัตถกิจเปี่ยมรักของพระเจ้าที่ทรงมีต่อผู้ที่ซื่อสัตย์. </vt:lpstr>
      <vt:lpstr> </vt:lpstr>
      <vt:lpstr>หนังสือเพลงสดุดีทำให้มนุษย์และร่างกายของพวกเขา ค้นพบการปรับด้วยเสียงสูงเสียงต่ำ </vt:lpstr>
      <vt:lpstr>ความรู้ทางจิตวิทยาก่อนสมัยที่มีการใช้วิธีการทางวิทยาศาสตร์                    -ชาวฮีบรู อริสโตเติลนักปรัชญากรีกและนักบุญออกัสติน ถือว่าจิตกับกายเชื่อมโยงกัน       ส่วนโสกราติส/เปลโต(นักปรัชญากรีก) และเดการต์ (นักปรัชญาชาวฝรั่งเศส) ถือว่าจิตกับกายแยกส่วนกัน</vt:lpstr>
      <vt:lpstr>บทสดุดี 10 บท เพลงสดุดีที่ 25/41/42/43/51/92/103/119/81/88/136 </vt:lpstr>
      <vt:lpstr>เพลงสดุดี 25 เพลงสดุดีของกษัตริย์ดาวิด </vt:lpstr>
      <vt:lpstr>สดด 25.5 โปรดนำข้าพเจ้าด้วยความจริงของพระองค์  และทรงสอนข้าพเจ้า  เพราะพระองค์ทรงเป็นพระเจ้าผู้ทรงช่วยข้าพเจ้าให้รอดพ้น</vt:lpstr>
      <vt:lpstr>กษัตริย์อิสราเอลที่หนีห่างพระเจ้า ได้กดขี่ประชาชน</vt:lpstr>
      <vt:lpstr>25. 2-3 ผู้ที่มีความหวังในพระงอค์จะไม่ได้รับความอับอาย</vt:lpstr>
      <vt:lpstr>25.1-2 ข้าพเจ้ายกจิตใจระลึกถึงพระองค์</vt:lpstr>
      <vt:lpstr>25. 4-7 “โปรดให้ข้าพเจ้ารู้จักทางของพระองค์” </vt:lpstr>
      <vt:lpstr>25.4 โปรดสอนมรรคาของพระองค์แก่ข้าพเจ้า</vt:lpstr>
      <vt:lpstr>ดาวิดไม่ได้ประหารกษัตริย์ซาอูลที่ตามฆ่าเขา</vt:lpstr>
      <vt:lpstr>25. 6-7 คนที่สวดภาวนาวอนขอความเมตตาและความดีงามจากพระเจ้าโดยตรง.</vt:lpstr>
      <vt:lpstr>ความรักของพระเจ้าเหมือน ความรักที่มารดามีต่อบุตรของตน</vt:lpstr>
      <vt:lpstr>บาป hatta’t    เป็นคำฮีบรู. </vt:lpstr>
      <vt:lpstr>ประกาศกนาธันเตือนให้เกษัตริย์ดาวิดสำนึกบาป</vt:lpstr>
      <vt:lpstr>บาป คือ “การละเมิดกฎ”  ภาษาฮีบรูคือ “pasha ’  </vt:lpstr>
      <vt:lpstr>การบูชารูปเคารพ</vt:lpstr>
      <vt:lpstr>ข้อ 8-11 เส้นทางแห่งพันธสัญญา. </vt:lpstr>
      <vt:lpstr>‘anawim ผู้ถ่อมตนและยากจน มั่นใจในพระเจ้า</vt:lpstr>
      <vt:lpstr>พระเมตตาถูกเชื่อมกับความเคารพใน พันธสัญญา</vt:lpstr>
      <vt:lpstr>การนมัสการพระเจ้า</vt:lpstr>
      <vt:lpstr> ข้อ 12-15ข เส้นทางของพันธสัญญา และความเกรงกลัวพระเจ้า </vt:lpstr>
      <vt:lpstr>ม้วนพระคัมภีร์</vt:lpstr>
      <vt:lpstr>ข้อ 16-19 </vt:lpstr>
      <vt:lpstr>Slide 50</vt:lpstr>
      <vt:lpstr>ข้อ 20-21 ความวางใจ   ความหวัง  และความละอายใจ </vt:lpstr>
      <vt:lpstr>เพลงสดุดีที่ 41 ถึงหัวหน้านักขับร้อง เพลงสดุดีของกษัตริย์ดาวิด </vt:lpstr>
      <vt:lpstr>ข้อ 4 โปรดรักษาข้าพเจ้าให้หาย เพราะข้าพเจ้าทำบาปผิดต่อพระองค์</vt:lpstr>
      <vt:lpstr>42. 1-3 บทเพลงแห่งปรีชาญาณ </vt:lpstr>
      <vt:lpstr>เพลงสดุดีที่ 41 ยกย่องทัศนคติของความเมตตาว่า “คนยากจน ย่อมเป็นสุข” (ข้อ 1). </vt:lpstr>
      <vt:lpstr>พระเจ้าทรงช่วยเขาในยามทุกข์ร้อน สดด 41.1</vt:lpstr>
      <vt:lpstr>เพลงสดุดีที่ 41.2-3 </vt:lpstr>
      <vt:lpstr>ข้อ 4-9 คำคร่ำครวญขอให้ต่อต้านศัตรู </vt:lpstr>
      <vt:lpstr>ข้อ 10-12 การยืนยันความเชื่อ – ข้อ   10 ใช้คำกริยา “สง่างาม” (hanan ) คำกริยาสำหรับความเห็นอกเห็นใจ</vt:lpstr>
      <vt:lpstr> บาปทำอะไรบ้าง  เป็นการดูหมิ่นพระเจ้า ฮบ 10.29/สดด.51.4     - เรื่องราวของเมืองโสดม ปฐก.13.3     -คนบาปต้องไปหาพระเจ้าเพื่อรับพระเมตตา สดด.41.4     - พระหรรษทานของพระเจ้าเยียวยารักษาคนบาป  ทิตัส 3.3-7</vt:lpstr>
      <vt:lpstr>สดด  42.1-5 ความอาลัยอาวรณ์ในอดีต </vt:lpstr>
      <vt:lpstr>เพลงสดุดีที่ 42 ถึงหัวหน้านักขับร้องร้อง  บทกวีสอนใจของลูกหลานโคราห์</vt:lpstr>
      <vt:lpstr>(ข้อ 2)“เมื่อใดเล่า ข้าพเจ้าจะได้ไปชมพระพักตร์ของพระเจ้า</vt:lpstr>
      <vt:lpstr>อาดัม เอวา แสวงหาพระพักตร์ของพระเจ้า</vt:lpstr>
      <vt:lpstr>42. 3 "พระเจ้าของพวกท่านอยู่ที่ใด?  "  </vt:lpstr>
      <vt:lpstr>42. 5 ตอบคำถามที่ถูกดูหมิ่นพระเจ้าของพวกท่านอยู่ที่ใด?  </vt:lpstr>
      <vt:lpstr>สดด  42.6-11 ความขมขื่นใจที่มีอยู่ ในผู้ประพันธ์เพลงสดุดีนำเราไปสู่ “ภูมิศาสตร์ภายใน” </vt:lpstr>
      <vt:lpstr>Slide 68</vt:lpstr>
      <vt:lpstr>กวางย่อมกระหายหาธารน้ำไหลฉันใด  จิตใจข้าพเจ้าก็กระหายหาพระองค์ฉันนั้น</vt:lpstr>
      <vt:lpstr>ข้อ 9 พระเจ้าผู้ทรงเป็นหลักศิลาของข้าพเจ้า </vt:lpstr>
      <vt:lpstr>   43.1-5 อนาคตอันสดใส </vt:lpstr>
      <vt:lpstr>ชาวอิสราเอลขมขื่น ณ ดินแดนเนรเทศแห่งบาบิโลน</vt:lpstr>
      <vt:lpstr>เพลงสดุดีที่ 51 </vt:lpstr>
      <vt:lpstr>ชื่อเรื่องและข้อ 1 บาปที่กษัตริย์ดาวิดกระทำกับนางบัทเชบา  </vt:lpstr>
      <vt:lpstr>pesha’ บาปการละทิ้งความสัมพันธ์กับพระเจ้า </vt:lpstr>
      <vt:lpstr>“เราลืมอดีตของท่าน เราจะดูสิ่งที่ทำในวันนี้เป็นต้นไป  ท่านจะเดินกับเราไหม</vt:lpstr>
      <vt:lpstr>บาป 3 ประเภท</vt:lpstr>
      <vt:lpstr>51.10 โปรดทรงฟื้นฟูดวงจิตของข้าพเจ้าให้มั่นคง</vt:lpstr>
      <vt:lpstr>51. 3-6 การสารภาพบาป </vt:lpstr>
      <vt:lpstr>51. 5 สภาวะบาปของเขา การกลับตัวกลับใจสามารถเกิดขึ้นได้ (‘emet   ) </vt:lpstr>
      <vt:lpstr>51.5 ใช่แล้ว ข้าพเจ้ามีความผิดตั้งแต่เกิด  เป็นคนบาปตั้งแต่มารดาตั้งครรภ์</vt:lpstr>
      <vt:lpstr>51. 10-19 การขอสร้างความสัมพันธ์ใหม่กับพระเจ้า </vt:lpstr>
      <vt:lpstr>ข้อพระคัมภีร์เกี่ยวกับบาปกำเนิด ปฐก 6.5-6/สดด14.1-3/สดด 51.5/สดด130.3/ปชญ 7.20/ปชญ9.23/ยรม17.9/ยน 5.42/รม 1.29-32/อฟ 2.1-3/ยน6.44,65/1 คร 2.14</vt:lpstr>
      <vt:lpstr>ข้อ 10-12 เน้นที่หัวใจและจิตใจ. </vt:lpstr>
      <vt:lpstr>พระบิดาเจ้าทรงเนรมิตฟ้าดิน</vt:lpstr>
      <vt:lpstr>51. 11 พระเจ้าเท่านั้นที่ทรงเป็นผู้ศักดิ์สิทธิ์อย่างสมบูรณ์  (  qadosh ) </vt:lpstr>
      <vt:lpstr>สดด 51 กษัตริย์ดาวิดร้องขอดวงใจที่บริสุทธิ์</vt:lpstr>
      <vt:lpstr>51.13-17 ผู้ประพันธ์เพลงสดุดีสร้างข้อผูกมัดข้อหนี่ง. </vt:lpstr>
      <vt:lpstr>พระโลหิตของพระเยซูเจ้าชะล้างข้าพเจ้าจากบาป แล้วข้าพเจ้าจะขาวกว่าหิมะ สดด 51.7</vt:lpstr>
      <vt:lpstr>51.14 “โปรดทรงช่วยข้าพเจ้าให้พ้นจากโทษที่ทำให้ตาย” </vt:lpstr>
      <vt:lpstr>ในข้อ 16-17 เครื่องบูชาของข้าพเจ้า คือดวงจิตที่เป็นทุกข์</vt:lpstr>
      <vt:lpstr> การถวายพระเกียรติแด่พระเจ้า-  *ดวงพระทัยของพระบิดาเจ้าเต้นเร่าหาการคืนดี *สะท้อนในการแสวงหาเราของพระเยซูเจ้า *การถวายบูชาส่งกลิ่นหอมด้วยความรักที่ไม่มีเงื่อนไขและพระหรรษทานที่เหลือล้น </vt:lpstr>
      <vt:lpstr>บาป- เป็นสิ่งที่ต้องเผชิญบางสิ่ง/ต้องทำบางสิ่ง/ต้องการบางสิ่ง/และต้องเชื่อบางสิ่ง</vt:lpstr>
      <vt:lpstr>ข้อ 18-19 การสิ้นสุดของสภาพเนรเทศของชุมชน. </vt:lpstr>
      <vt:lpstr>ชาวอิสราเอลถูกเนรเทศไปบาบิโลน</vt:lpstr>
      <vt:lpstr>ข้อ 19 “เครื่องบูชา” เป็นสัตว์ถูกเผาถวาย  (‘olah     /  holocaust) </vt:lpstr>
      <vt:lpstr> (ต่อ)เครื่องเผาบูชาหรือยัญบูชา จะถูกถวายแรกสุด ตามด้วยเครื่องบูชาไถ่บาปสำหรับผู้คน  ( sin     offering มีการเอาเลือดวัวที่ถูกฆ่าถวายมาปะพรมหน้าม่านสถานนมัสการ และเผาวัวนั้นด้วย ) </vt:lpstr>
      <vt:lpstr>การร่ำไห้อย่างขมขื่นของชาวอิสราเอลคือ เครื่องเผาบูชา</vt:lpstr>
      <vt:lpstr>พระเจ้ากระทำสิ่งมหัศจรรย์กับดวงใจที่ช้ำระบม ถ้าท่านจะถวายทุกชิ้นของหัวใจแด่พระองค์</vt:lpstr>
      <vt:lpstr>เพลงสดุดีที่ 57   ผู้ชอบธรรมขอความช่วยเหลือจากพระเจ้า</vt:lpstr>
      <vt:lpstr> ความเป็นมาของเพลงสดุดี 57  หนังสือประกาศกซามูเอลฉบับที่หนึ่ง บทที่ 24  </vt:lpstr>
      <vt:lpstr> พระเจ้าโปรดให้กษัตริย์ซาอูลและพรรคพวกของพระองค์หลับ ขณะดาวิดติดตามกษัตริย์ซาอูล แต่ไม่ประหารพระองค์แม้มีโอกาส และดาวิดจึงขอให้พระองค์หยุดจับเขามาลงโทษ.  </vt:lpstr>
      <vt:lpstr>สดด 57.7 ข้าพเจ้าจะขับร้องถวายสดุดีแด่พระองค์</vt:lpstr>
      <vt:lpstr>กษัตริย์ซาอูลไล่ฆ่าดาวิดเพราะความอิจฉา</vt:lpstr>
      <vt:lpstr>ในข้อ 1 “วิญญาณของข้าพเจ้า” (nephesh) แสวงหาที่หลบภัยภายใต้ปีก</vt:lpstr>
      <vt:lpstr>ปีกนกอินทรีย์</vt:lpstr>
      <vt:lpstr>ข้อ 4 - ภาพที่ 2 อาณาจักรของสิงโต-สงคราม</vt:lpstr>
      <vt:lpstr>สิงโตร้ายแทนสงคราม</vt:lpstr>
      <vt:lpstr>ข้อ 5 สวรรค์เป็นที่ประทับของพระเจ้า</vt:lpstr>
      <vt:lpstr>เทวดาในสวรรค์ ร้อง “ศักดิ์สิทธิ์ ศักดิ์สิทธิ์ ศักดิ์สิทธิ์ ”</vt:lpstr>
      <vt:lpstr>ข้อ 6-11 การขอบพระคุณ </vt:lpstr>
      <vt:lpstr>ข้อ 7 ใจข้าพเจ้าพร้อมแล้ว จะขับร้อง... ถวายสดุดีแด่พระองค์</vt:lpstr>
      <vt:lpstr>กษัตริย์ดาวิดดีดพิณสรรเสริญพระเจ้า</vt:lpstr>
      <vt:lpstr>ชายหนึ่งเริ่มเพลงของเขาในข้อ 9-10</vt:lpstr>
      <vt:lpstr>  ข้อ 11 พระเมตตา เป็นความรักที่ไม่สิ้นสุดของพระเจ้า  ซึ่งเป็นความมั่นคงมากที่สุดที่ผู้ที่ซื่อสัตย์  สามารถมีได้ในท่ามกลางความยากลำบาก </vt:lpstr>
      <vt:lpstr>สดุดี 92  เป็นการดีที่จะสรรเสริญพระยาห์เวห์  </vt:lpstr>
      <vt:lpstr>ข้าแต่พระผู้สูงสุด  เป็นการดีที่จะบรรเลงดนตรี ถวายแด่พระนามของพระองค์</vt:lpstr>
      <vt:lpstr>ต้นแบบของบทเพลงสดุดี</vt:lpstr>
      <vt:lpstr>52. 12 ผู้ชอบธรรมจะเจริญงอกงามดั่งต้นอินทผลัม</vt:lpstr>
      <vt:lpstr>52. 1-3 การเชิญให้สรรเสริญพระเจ้า ( YHWH) </vt:lpstr>
      <vt:lpstr>52. 4-13 ส่วนประกอบหลักแห่งบทเพลง </vt:lpstr>
      <vt:lpstr>มนุษย์เป็นเพียงต้นหญ้าที่ปรากฏอยู่ชั่วครู่ชั่วยาม  ความผุพังนิรันดรเกิดขึ้นหลังจากการมีอายุสั้นบนโลก </vt:lpstr>
      <vt:lpstr>92.8 พระองค์ทรงเป็นพระผู้สูงสุดตลอดไป </vt:lpstr>
      <vt:lpstr>ข้อ 9-13  ความเข้มแข็งที่เฟื่องฟูของผู้ชอบธรรม. </vt:lpstr>
      <vt:lpstr>กระทิงป่าสัญญลักษณ์ 1 กระทิงป่าถ่ายทอดความคิดรวบยอดเกี่ยวกับพละกำลังที่ดุดันและทรงอำนาจ </vt:lpstr>
      <vt:lpstr>92. 10 การเจิมด้วยน้ำมัน</vt:lpstr>
      <vt:lpstr>ประกาศกซามูเอลเจิมตั้งดาวิดเป็นกษัตริย์ ด้วยน้ำมันมะกอกจากเขาสัตว์</vt:lpstr>
      <vt:lpstr>ข้อ 12-13 สัญญลักษณ์ที่ 2 ต้นปาล์ม</vt:lpstr>
      <vt:lpstr>ต้นปาล์ม</vt:lpstr>
      <vt:lpstr>ข้อ 14-45  การเริ่มใหม่ของการเชิญชวนให้รับรู้ ความเที่ยงตรงของพระเจ้า </vt:lpstr>
      <vt:lpstr>   สดด 103 เพลงสดุดีของดาวิด (การสรรเสริญที่เกี่ยวข้องกับกษัตริย์ดาวิด ) </vt:lpstr>
      <vt:lpstr>ข้อ 1-2 การเรียกแต่เบื้องต้นสู่ความเป็น “บุคคลที่ครบครัน”</vt:lpstr>
      <vt:lpstr>สดด 103.1 จิตใจข้าพเจ้าถวายพระพรแด่พระเจ้าเถิด</vt:lpstr>
      <vt:lpstr>ความทรงจำ (zikkaron )</vt:lpstr>
      <vt:lpstr>งานเลี้ยงปัสกาของชาวยิว</vt:lpstr>
      <vt:lpstr>103. 3-10 จงรักแทนการลงโทษ</vt:lpstr>
      <vt:lpstr>จักรวาลของชาวฮีบรู</vt:lpstr>
      <vt:lpstr>ส่วนที่สองของข้อ 4 “ความเมตตาและความเห็นใจ” (hesed     and rahamin) </vt:lpstr>
      <vt:lpstr>สดด 103.4  “พระเจ้าประทานสิ่งดีๆ อย่างเต็มเปี่ยมตลอดชีวิตของท่าน”</vt:lpstr>
      <vt:lpstr> 103.5 ตรรกะของการตอบแทน</vt:lpstr>
      <vt:lpstr>นกอินทรีย์</vt:lpstr>
      <vt:lpstr>103. 6 การปกป้องคนยากจนและคนถูกกดขี่.</vt:lpstr>
      <vt:lpstr>เด็กกำพร้า  แม่ม่าย และคนแปลกหน้า</vt:lpstr>
      <vt:lpstr>103. 7-10 เราเคลื่อนจากระดับส่วนบุคคลไปสู่ระดับชุมชน.</vt:lpstr>
      <vt:lpstr>โมเสสวอนขอเพื่อจะได้เห็นพระสิริของพระเจ้า</vt:lpstr>
      <vt:lpstr>ข้อ 9  “พระองค์จะไม่ทรงดุด่าเสมอไป  / หรือไม่ทรงพระพิโรธตลอดไป”-</vt:lpstr>
      <vt:lpstr> พระเจ้าไม่เปลี่ยนแปลงในการตัดสินของพระองค์  แต่สามารถที่จะเปลี่ยนพระเมตตา เพราะพระองค์ตรัสในหนังสือประกาศกเยเรมีห์ว่า “เราจะไม่แสดงใบหน้าโกรธเกรี้ยวตลอดไป” (ยรม 3.12) </vt:lpstr>
      <vt:lpstr>บ่อน้ำที่เมรีบาห์</vt:lpstr>
      <vt:lpstr>103. 11-18 ภาคที่สอง</vt:lpstr>
      <vt:lpstr>“พระองค์ทรงเหวี่ยงบาปทั้งหมดของข้าพเจ้าไปทางเบื้องหลังของพระองค์”</vt:lpstr>
      <vt:lpstr>สัญลักษณ์แนวตั้งระหว่างสวรรค์กับโลก </vt:lpstr>
      <vt:lpstr>เครื่องหมายทางมานุษยวิทยาในข้อ 13 และข้อ 14 </vt:lpstr>
      <vt:lpstr>พระเจ้าทรงเหวี่ยงบาปไปสู่ก้นบึ้งของทะเล (มีคา 7.19)</vt:lpstr>
      <vt:lpstr>Slide 154</vt:lpstr>
      <vt:lpstr>พระจิตเจ้า เรือแห่งพันธสัญญา-มีความเชื่อในพระสัญญาของพระเจ้าเพื่อความมั่นคงปลอดภัยนิรันดร์ พระบัลลังก์แห่งพระเมตตา-การพักผ่อนจากการต่อสู้ที่จะดำรงชีพด้วยอำนาจของท่านและถวายการควบคุมอย่างเต็มเปี่ยมแด่พระองค์</vt:lpstr>
      <vt:lpstr>ข้อ 17. “ความเมตตา” (hesed ) </vt:lpstr>
      <vt:lpstr>ความรักของพระเจ้าดำรงนิจนิรันดร์</vt:lpstr>
      <vt:lpstr>Slide 158</vt:lpstr>
      <vt:lpstr>119. 81-84</vt:lpstr>
      <vt:lpstr>สดด 119.88 โปรดรักษาชีวิตข้าพเจ้า เพราะความรักมั่นคงของพระองค์</vt:lpstr>
      <vt:lpstr>119. 83  สิ่งใดเป็นสาเหตุของความทุกข์ของมนุษย์</vt:lpstr>
      <vt:lpstr>พระเจ้า ผู้ทรงเป็นผู้พิพากษาที่เที่ยงธรรม</vt:lpstr>
      <vt:lpstr>ผู้เบียดเบียน</vt:lpstr>
      <vt:lpstr>ปรปักษ์ของผู้มีความเชื่อ</vt:lpstr>
      <vt:lpstr> Ecce Homo    “นี่คือคนคนนั้น” (ยน. 19.5) เมื่อปิลาตเห็นว่าพระเยซูเจ้าบริสุทธิ์ ไม่ได้กระทำผิด จึงสั่งให้เฆี่ยนตีพระองค์จนยับเยินเหมือนตัวหนอน เผื่อชาวยิวจะสงสารและยอมปล่อยพระองค์ แต่ชาวยิวยังยืนยัน ที่จะตรึงพระองค์บนไม้กางเขนอีก เพราะได้รับคำยุแหย่จากสงฆ์ชาวยิว ที่พระองค์ขวางการหาเงินที่พระวิหารของพวกเขา และอื่นๆ </vt:lpstr>
      <vt:lpstr>พวกเขาระลึกถึงชีวิตของพระเยซูเจ้าซึ่งทรงเป็นผู้ชอบธรรมชั้นยอด ที่ทรงถูกเบียดเบียน ถูกเย้ยหยัน และถูกประหารโดยผู้ประพฤติชั่ว (ดู มธ 27.1-50 / มก  15.16-37)</vt:lpstr>
      <vt:lpstr>119.86-87 </vt:lpstr>
      <vt:lpstr> แม้ว่าขณะนี้ท่านยังมิได้เห็นพระองค์ ท่านก็ยังเชื่อในพระองค์  ท่านจึงชื่นชมยินดีสุดที่จะพรรณนา  เพราะท่านกำลังจะได้รับจุดมุ่งหมายของความเชื่อ คือความรอดพ้นของวิญญาณอยู่แล้ว” (1 ปต 1.6-9). </vt:lpstr>
      <vt:lpstr>119.88 </vt:lpstr>
      <vt:lpstr>ข้าพเจ้าสามารถดำรงชีวิตอยู่ได้ เพราะความรักของพระองค์”</vt:lpstr>
      <vt:lpstr>Slide 171</vt:lpstr>
      <vt:lpstr>เทศกาลปัสกา </vt:lpstr>
      <vt:lpstr>อัลเลลูยา พระเยซูเจ้าทรงกลับคืนพระชนมชีพแล้ว</vt:lpstr>
      <vt:lpstr>ประเภทของเพลงสดุดี</vt:lpstr>
      <vt:lpstr>136. 1-3 การเชื้อเชิญให้สรรเสริญพระเจ้า. </vt:lpstr>
      <vt:lpstr>ความรักของพระเจ้าดำรงอยู่นิรันดร</vt:lpstr>
      <vt:lpstr>136. 4-9 การเนรมิตสร้าง </vt:lpstr>
      <vt:lpstr>ขอบพระคุณพระเจ้าสำหรับวันใหม่</vt:lpstr>
      <vt:lpstr>พระเจ้าทรงสร้างโลกที่เป็นระเบียบและกลมเกลียวกัน  แหล่งพักพิงที่ปรับใช้กับชีวิตมนุษย์</vt:lpstr>
      <vt:lpstr>136.6 ...ความรักมั่นคงของพระองค์ดำรงอยู่เป็นนิตย์</vt:lpstr>
      <vt:lpstr>136. 10-16 การปลดปล่อยจากการเป็นทาสในอียิปต์ </vt:lpstr>
      <vt:lpstr>ชาวอิสราเอลเดินทางในที่เปลี่ยว</vt:lpstr>
      <vt:lpstr>136. 16 ความรักมั่นคงของพระองค์ดำรงอยู่เป็นนิตย์ </vt:lpstr>
      <vt:lpstr>ประกาศกโฮเชยาใช้เวลาในที่เปลี่ยว  ที่ชาวอิสราเอลไม่ซื่อสัตย์ต่อพระเจ้า เหมือนต่อท่าน</vt:lpstr>
      <vt:lpstr>136. 17-22 การทำลายศัตรูของชาวอิสราเอล </vt:lpstr>
      <vt:lpstr>กองทัพชาวอิสราเอลชนะกษัตริย์ 2 องค์ ได้แก่ สิโหนและโอก บทสดุดีนี้มีจุดหมายของการสร้างแรงบันดาลใจแก่ประชาชนที่ปฏิบัติตนชอบธรรมตามพระบัญญัติของพระเจ้า ดังนั้น ท่านจะต้องปฏิบัติตามถ้อยคำของพันธสัญญานี้อย่างเคร่งครัด แล้วท่านจะประสบความสำเร็จในกิจการทุกอย่างที่ท่านทำ” (เฉลยธรรมบัญญัติ 29.7-9)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เพลงสดุดีแห่งความเมตตา (The Psalms   of   Mercy) </dc:title>
  <dc:creator>pornsiri</dc:creator>
  <cp:lastModifiedBy>pornsiri</cp:lastModifiedBy>
  <cp:revision>267</cp:revision>
  <dcterms:created xsi:type="dcterms:W3CDTF">2016-06-27T07:25:56Z</dcterms:created>
  <dcterms:modified xsi:type="dcterms:W3CDTF">2016-07-01T08:20:26Z</dcterms:modified>
</cp:coreProperties>
</file>