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6" r:id="rId3"/>
    <p:sldId id="257" r:id="rId4"/>
    <p:sldId id="295" r:id="rId5"/>
    <p:sldId id="258" r:id="rId6"/>
    <p:sldId id="259" r:id="rId7"/>
    <p:sldId id="297" r:id="rId8"/>
    <p:sldId id="260" r:id="rId9"/>
    <p:sldId id="261" r:id="rId10"/>
    <p:sldId id="298" r:id="rId11"/>
    <p:sldId id="262" r:id="rId12"/>
    <p:sldId id="263" r:id="rId13"/>
    <p:sldId id="299" r:id="rId14"/>
    <p:sldId id="264" r:id="rId15"/>
    <p:sldId id="300" r:id="rId16"/>
    <p:sldId id="265" r:id="rId17"/>
    <p:sldId id="301" r:id="rId18"/>
    <p:sldId id="266" r:id="rId19"/>
    <p:sldId id="302" r:id="rId20"/>
    <p:sldId id="267" r:id="rId21"/>
    <p:sldId id="268" r:id="rId22"/>
    <p:sldId id="303" r:id="rId23"/>
    <p:sldId id="269" r:id="rId24"/>
    <p:sldId id="271" r:id="rId25"/>
    <p:sldId id="304" r:id="rId26"/>
    <p:sldId id="272" r:id="rId27"/>
    <p:sldId id="273" r:id="rId28"/>
    <p:sldId id="274" r:id="rId29"/>
    <p:sldId id="275" r:id="rId30"/>
    <p:sldId id="276" r:id="rId31"/>
    <p:sldId id="305" r:id="rId32"/>
    <p:sldId id="277" r:id="rId33"/>
    <p:sldId id="270" r:id="rId34"/>
    <p:sldId id="278" r:id="rId35"/>
    <p:sldId id="279" r:id="rId36"/>
    <p:sldId id="306" r:id="rId37"/>
    <p:sldId id="280" r:id="rId38"/>
    <p:sldId id="281" r:id="rId39"/>
    <p:sldId id="307" r:id="rId40"/>
    <p:sldId id="282" r:id="rId41"/>
    <p:sldId id="308" r:id="rId42"/>
    <p:sldId id="283" r:id="rId43"/>
    <p:sldId id="309" r:id="rId44"/>
    <p:sldId id="284" r:id="rId45"/>
    <p:sldId id="285" r:id="rId46"/>
    <p:sldId id="310" r:id="rId47"/>
    <p:sldId id="286" r:id="rId48"/>
    <p:sldId id="311" r:id="rId49"/>
    <p:sldId id="287" r:id="rId50"/>
    <p:sldId id="288" r:id="rId51"/>
    <p:sldId id="315" r:id="rId52"/>
    <p:sldId id="289" r:id="rId53"/>
    <p:sldId id="312" r:id="rId54"/>
    <p:sldId id="291" r:id="rId55"/>
    <p:sldId id="313" r:id="rId56"/>
    <p:sldId id="292" r:id="rId57"/>
    <p:sldId id="314" r:id="rId58"/>
    <p:sldId id="293" r:id="rId59"/>
    <p:sldId id="294" r:id="rId60"/>
    <p:sldId id="290" r:id="rId61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F850A-5DC2-4316-BB92-97532E7E5637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D733-0F95-4C82-9378-8C51C4B5A25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F850A-5DC2-4316-BB92-97532E7E5637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D733-0F95-4C82-9378-8C51C4B5A25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F850A-5DC2-4316-BB92-97532E7E5637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D733-0F95-4C82-9378-8C51C4B5A25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F850A-5DC2-4316-BB92-97532E7E5637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D733-0F95-4C82-9378-8C51C4B5A25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F850A-5DC2-4316-BB92-97532E7E5637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D733-0F95-4C82-9378-8C51C4B5A25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F850A-5DC2-4316-BB92-97532E7E5637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D733-0F95-4C82-9378-8C51C4B5A25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F850A-5DC2-4316-BB92-97532E7E5637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D733-0F95-4C82-9378-8C51C4B5A25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F850A-5DC2-4316-BB92-97532E7E5637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D733-0F95-4C82-9378-8C51C4B5A25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F850A-5DC2-4316-BB92-97532E7E5637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D733-0F95-4C82-9378-8C51C4B5A25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F850A-5DC2-4316-BB92-97532E7E5637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D733-0F95-4C82-9378-8C51C4B5A25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F850A-5DC2-4316-BB92-97532E7E5637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1D733-0F95-4C82-9378-8C51C4B5A25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9F850A-5DC2-4316-BB92-97532E7E5637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E1D733-0F95-4C82-9378-8C51C4B5A259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h-TH" b="1" dirty="0"/>
              <a:t>เรื่องอุปมาแห่งความ</a:t>
            </a:r>
            <a:r>
              <a:rPr lang="th-TH" b="1" dirty="0" smtClean="0"/>
              <a:t>เมตตา</a:t>
            </a:r>
            <a:br>
              <a:rPr lang="th-TH" b="1" dirty="0" smtClean="0"/>
            </a:br>
            <a:r>
              <a:rPr lang="th-TH" b="1" dirty="0" smtClean="0"/>
              <a:t> </a:t>
            </a:r>
            <a:r>
              <a:rPr lang="th-TH" b="1" dirty="0"/>
              <a:t>(</a:t>
            </a:r>
            <a:r>
              <a:rPr lang="en-US" b="1" dirty="0"/>
              <a:t>The Parables of Mercy</a:t>
            </a:r>
            <a:r>
              <a:rPr lang="th-TH" b="1" dirty="0"/>
              <a:t>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h-TH" dirty="0"/>
              <a:t> </a:t>
            </a:r>
            <a:endParaRPr lang="en-US" dirty="0"/>
          </a:p>
          <a:p>
            <a:r>
              <a:rPr lang="th-TH" dirty="0"/>
              <a:t>จัดพิมพ์โดยสมณสภาเพื่อส่งเสริมการประกาศพระวรสารแบบใหม่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same eye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3737" y="3005930"/>
            <a:ext cx="4340705" cy="2780523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97106"/>
          </a:xfrm>
        </p:spPr>
        <p:txBody>
          <a:bodyPr>
            <a:normAutofit/>
          </a:bodyPr>
          <a:lstStyle/>
          <a:p>
            <a:r>
              <a:rPr lang="th-TH" b="1" dirty="0"/>
              <a:t>เรื่องอุปมาแห่งความเมตตาของพระเยซูเจ้า 3 เรื่องที่บันทึกในพระวรสารโดยนักบุญลู</a:t>
            </a:r>
            <a:r>
              <a:rPr lang="th-TH" b="1" dirty="0" smtClean="0"/>
              <a:t>กา-อุปมาเรื่องบิดาผู้อารี/ เงินเหรียญที่หายไป/ชาวซามาเรียผู้ใจดี 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43182"/>
            <a:ext cx="8229600" cy="3482981"/>
          </a:xfrm>
        </p:spPr>
        <p:txBody>
          <a:bodyPr/>
          <a:lstStyle/>
          <a:p>
            <a:r>
              <a:rPr lang="th-TH" dirty="0"/>
              <a:t>การเห็นตัวเราเองในเรื่องอุปมานี้ จากการพิจารณาไตร่ตรองเป็นการส่วนตัว  เราจะเห็นว่า พระเมตตาเป็นพลังที่ทรงพลานุภาพที่เอาชนะทุกสิ่ง และเติมเต็มดวงใจของเราด้วยการอภัยโทษแบบไม่มีที่สิ้นสุด และความรักอันร้อนแรงของพระเจ้าที่มีต่อเรา</a:t>
            </a:r>
            <a:endParaRPr lang="en-US" dirty="0"/>
          </a:p>
          <a:p>
            <a:endParaRPr lang="th-TH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two sons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81337" y="3096419"/>
            <a:ext cx="5368578" cy="276147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2143140"/>
          </a:xfrm>
        </p:spPr>
        <p:txBody>
          <a:bodyPr>
            <a:normAutofit fontScale="90000"/>
          </a:bodyPr>
          <a:lstStyle/>
          <a:p>
            <a:r>
              <a:rPr lang="th-TH" sz="3600" b="1" i="1" dirty="0" smtClean="0"/>
              <a:t>ในสมณ</a:t>
            </a:r>
            <a:r>
              <a:rPr lang="th-TH" sz="3600" b="1" i="1" dirty="0" smtClean="0"/>
              <a:t>โองการ พระ</a:t>
            </a:r>
            <a:r>
              <a:rPr lang="th-TH" sz="3600" b="1" i="1" dirty="0" smtClean="0"/>
              <a:t>พักตร์แห่งเมตตาธรรม</a:t>
            </a:r>
            <a:r>
              <a:rPr lang="en-US" sz="3600" b="1" dirty="0" smtClean="0"/>
              <a:t>  </a:t>
            </a:r>
            <a:r>
              <a:rPr lang="th-TH" sz="3600" b="1" dirty="0" smtClean="0"/>
              <a:t>(</a:t>
            </a:r>
            <a:r>
              <a:rPr lang="en-US" sz="3600" b="1" dirty="0" err="1" smtClean="0"/>
              <a:t>Misericordiae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Vultus</a:t>
            </a:r>
            <a:r>
              <a:rPr lang="en-US" sz="3600" b="1" dirty="0" smtClean="0"/>
              <a:t> </a:t>
            </a:r>
            <a:r>
              <a:rPr lang="th-TH" sz="3600" b="1" dirty="0" smtClean="0"/>
              <a:t>พระสมณโองการที่สมเด็จพระสันตะปาปาทรงประกาศโอกาสปีศักดิ์สิทธิ์แห่งเมตตาธรรม  (</a:t>
            </a:r>
            <a:r>
              <a:rPr lang="en-US" sz="3600" b="1" dirty="0" smtClean="0"/>
              <a:t>Jubilee Year of Mercy)</a:t>
            </a:r>
            <a:r>
              <a:rPr lang="en-US" dirty="0" smtClean="0"/>
              <a:t/>
            </a:r>
            <a:br>
              <a:rPr lang="en-US" dirty="0" smtClean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28934"/>
            <a:ext cx="8229600" cy="3197229"/>
          </a:xfrm>
        </p:spPr>
        <p:txBody>
          <a:bodyPr/>
          <a:lstStyle/>
          <a:p>
            <a:r>
              <a:rPr lang="en-US" dirty="0" smtClean="0"/>
              <a:t>+</a:t>
            </a:r>
            <a:r>
              <a:rPr lang="th-TH" dirty="0"/>
              <a:t>พระสันตะปาปาฟรังซิสทรงลิขิตว่า “พระเยซูคริสตเจ้าทรงเผยแสดงพระลักษณะของพระเจ้า เป็นบิดาที่ไม่เคยท้อแท้ใจ จนกว่าพระองค์จะได้ประทานอภัยแก่คนที่ประพฤติผิด และทรงเอาชนะคนที่ปฏิเสธพระองค์ด้วยพระเมตตากรุณา”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/>
              <a:t>บทนำ </a:t>
            </a:r>
            <a:r>
              <a:rPr lang="en-US" b="1" dirty="0"/>
              <a:t>: </a:t>
            </a:r>
            <a:r>
              <a:rPr lang="th-TH" b="1" dirty="0"/>
              <a:t>พระเยซูเจ้า    พระเมตตากรุณา   และเรื่องอุปมา</a:t>
            </a:r>
            <a:r>
              <a:rPr lang="en-US" dirty="0"/>
              <a:t/>
            </a:r>
            <a:br>
              <a:rPr lang="en-US" dirty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</a:t>
            </a:r>
            <a:r>
              <a:rPr lang="th-TH" dirty="0"/>
              <a:t>จงเมตตากรุณาดังที่พระบิดาของท่านทรงพระเมตตากรุณาเถิด” (ลก.6.36) </a:t>
            </a:r>
            <a:endParaRPr lang="en-US" dirty="0" smtClean="0"/>
          </a:p>
          <a:p>
            <a:r>
              <a:rPr lang="en-US" dirty="0" smtClean="0"/>
              <a:t>+</a:t>
            </a:r>
            <a:r>
              <a:rPr lang="th-TH" dirty="0"/>
              <a:t>เหตุใดเราควรเป็นเหมือนพระองค์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prodigal son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28926" y="1671162"/>
            <a:ext cx="3214710" cy="4483675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ลักษณะของความเมตตา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b="1" dirty="0"/>
              <a:t>ความเมตตาไม่ใช่คุณธรรมตามธรรมชาติ </a:t>
            </a:r>
            <a:r>
              <a:rPr lang="th-TH" dirty="0"/>
              <a:t>(ที่ได้มาแต่กำเนิด) ที่ขึ้นกับบุคลิกภาพของบุคคล คนที่มีคุณธรรมมากที่สุดไม่จำเป็นที่จะมีความเมตตามากกว่าคนอื่น </a:t>
            </a:r>
            <a:endParaRPr lang="en-US" dirty="0" smtClean="0"/>
          </a:p>
          <a:p>
            <a:r>
              <a:rPr lang="en-US" dirty="0" smtClean="0"/>
              <a:t>+</a:t>
            </a:r>
            <a:r>
              <a:rPr lang="th-TH" dirty="0"/>
              <a:t>คุณลักษณะที่มีวุฒิภาวะทางจิตใจได้ เหมือนคนหนึ่งที่ใช้เวลาอยู่กับพระเยซูเจ้า นั่นเป็นวิธีที่เราเรียนรู้ถึงความเมตตา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/>
              <a:t>เหตุใดพระเยซูเจ้าทรงใช้เรื่องอุปมา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b="1" dirty="0" smtClean="0"/>
              <a:t>เรื่องอุปมาเป็นกระจก</a:t>
            </a:r>
            <a:r>
              <a:rPr lang="th-TH" b="1" dirty="0"/>
              <a:t>แห่ง</a:t>
            </a:r>
            <a:r>
              <a:rPr lang="th-TH" b="1" dirty="0" smtClean="0"/>
              <a:t>ชีวิต</a:t>
            </a:r>
            <a:endParaRPr lang="en-US" b="1" dirty="0" smtClean="0"/>
          </a:p>
          <a:p>
            <a:pPr>
              <a:buNone/>
            </a:pPr>
            <a:r>
              <a:rPr lang="en-US" b="1" dirty="0" smtClean="0"/>
              <a:t>	+</a:t>
            </a:r>
            <a:r>
              <a:rPr lang="th-TH" dirty="0"/>
              <a:t>พระเยซูเจ้าทรงสะท้อนชีวิตจริงในเรื่องอุปมาของพระองค์ – แสดงความสัมพันธ์ของเรากับพระ</a:t>
            </a:r>
            <a:r>
              <a:rPr lang="th-TH" dirty="0" smtClean="0"/>
              <a:t>เจ้าและ</a:t>
            </a:r>
            <a:r>
              <a:rPr lang="th-TH" dirty="0"/>
              <a:t>กับคนบาป</a:t>
            </a:r>
            <a:r>
              <a:rPr lang="th-TH" dirty="0" smtClean="0"/>
              <a:t>อื่นๆ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+</a:t>
            </a:r>
            <a:r>
              <a:rPr lang="th-TH" dirty="0"/>
              <a:t>ผู้ฟังทุกคนกลายเป็นส่วนหนึ่งของเรื่องอุปมาของพระองค์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+</a:t>
            </a:r>
            <a:r>
              <a:rPr lang="th-TH" dirty="0"/>
              <a:t>ทำ</a:t>
            </a:r>
            <a:r>
              <a:rPr lang="th-TH" dirty="0" smtClean="0"/>
              <a:t>ให้ผู้ฟังคิด</a:t>
            </a:r>
            <a:r>
              <a:rPr lang="th-TH" dirty="0"/>
              <a:t>ทบทวนถึงความสัมพันธ์ที่พวกเขามีส่วนร่วมในแต่ละวันอีกครั้งหนึ่ง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รวม อุปมา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5918" y="1776309"/>
            <a:ext cx="5830617" cy="4367335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/>
              <a:t>การพลิกกลับด้าน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/>
              <a:t>การกลับด้านสถานการณ์ ตรงข้ามกับการใช้เหตุผลปกติธรรมดา </a:t>
            </a:r>
            <a:endParaRPr lang="th-TH" dirty="0" smtClean="0"/>
          </a:p>
          <a:p>
            <a:r>
              <a:rPr lang="th-TH" dirty="0" smtClean="0"/>
              <a:t>+</a:t>
            </a:r>
            <a:r>
              <a:rPr lang="th-TH" dirty="0"/>
              <a:t>เรื่องอุปมาเกี่ยวกับพระเมตตากรุณาทำให้ผู้ฟังประทับใจโดยไม่รู้ตัวเพราะการกระทำของพระเจ้าในพวกเขาพลิกกลับความแน่นอนมั่นคงทุกประการที่ผู้คนและบังคับพวกเขาให้ทบทวนวิธีคิดเกี่ยวกับพระเจ้าและวิธีมองพระเยซูเจ้า</a:t>
            </a:r>
            <a:endParaRPr lang="en-US" dirty="0"/>
          </a:p>
          <a:p>
            <a:endParaRPr lang="th-TH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54296"/>
          </a:xfrm>
        </p:spPr>
        <p:txBody>
          <a:bodyPr>
            <a:normAutofit fontScale="90000"/>
          </a:bodyPr>
          <a:lstStyle/>
          <a:p>
            <a:r>
              <a:rPr lang="th-TH" b="1" dirty="0"/>
              <a:t>บทที่ 2</a:t>
            </a:r>
            <a:r>
              <a:rPr lang="en-US" dirty="0"/>
              <a:t/>
            </a:r>
            <a:br>
              <a:rPr lang="en-US" dirty="0"/>
            </a:br>
            <a:r>
              <a:rPr lang="th-TH" b="1" dirty="0"/>
              <a:t>ใครก็ตามที่ได้รับการอภัยบาป</a:t>
            </a:r>
            <a:r>
              <a:rPr lang="th-TH" b="1" dirty="0" smtClean="0"/>
              <a:t>มากกว่า  </a:t>
            </a:r>
            <a:r>
              <a:rPr lang="th-TH" b="1" dirty="0"/>
              <a:t>ก็จะรักมากกว่า</a:t>
            </a:r>
            <a:r>
              <a:rPr lang="en-US" dirty="0"/>
              <a:t/>
            </a:r>
            <a:br>
              <a:rPr lang="en-US" dirty="0"/>
            </a:br>
            <a:r>
              <a:rPr lang="th-TH" b="1" dirty="0"/>
              <a:t>เรื่องอุปมาลูกหนี้ 2 คนและเจ้าหนี้</a:t>
            </a:r>
            <a:r>
              <a:rPr lang="en-US" dirty="0"/>
              <a:t/>
            </a:r>
            <a:br>
              <a:rPr lang="en-US" dirty="0"/>
            </a:br>
            <a:r>
              <a:rPr lang="th-TH" b="1" dirty="0"/>
              <a:t>ลก.7.36-50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43248"/>
            <a:ext cx="8229600" cy="2982915"/>
          </a:xfrm>
        </p:spPr>
        <p:txBody>
          <a:bodyPr/>
          <a:lstStyle/>
          <a:p>
            <a:r>
              <a:rPr lang="th-TH" dirty="0"/>
              <a:t>บาปในรูปแบบใดๆก็คือหนี้ ที่ก่อให้เกิดขึ้น พระหรรษทานเท่านั้นจะสามารถชดเชยแทนหนี้ที่เราทุก</a:t>
            </a:r>
            <a:r>
              <a:rPr lang="th-TH" dirty="0" smtClean="0"/>
              <a:t>คนที่ติด</a:t>
            </a:r>
            <a:r>
              <a:rPr lang="th-TH" dirty="0"/>
              <a:t>พระเจ้าได้ เห็นได้ชัดเจนว่า ดูเหมือนซีโมนจะไม่สามารถเอาชนะอารมณ์ตกใจสุดขีด</a:t>
            </a:r>
            <a:r>
              <a:rPr lang="th-TH" dirty="0" smtClean="0"/>
              <a:t>ต่อ</a:t>
            </a:r>
          </a:p>
          <a:p>
            <a:pPr>
              <a:buNone/>
            </a:pPr>
            <a:r>
              <a:rPr lang="th-TH" dirty="0" smtClean="0"/>
              <a:t>	</a:t>
            </a:r>
            <a:r>
              <a:rPr lang="th-TH" dirty="0" smtClean="0"/>
              <a:t>พระ</a:t>
            </a:r>
            <a:r>
              <a:rPr lang="th-TH" dirty="0"/>
              <a:t>หรรษทานที่พระเยซูเจ้าประทานให้แก่หญิงคนบาปได้</a:t>
            </a:r>
            <a:endParaRPr lang="en-US" dirty="0"/>
          </a:p>
          <a:p>
            <a:endParaRPr lang="th-TH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two debtors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3868" y="1928802"/>
            <a:ext cx="5700753" cy="4071966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/>
              <a:t>3. “ผู้ที่ได้รับการอภัยน้อยก็ย่อมมีความรักน้อย” (ข้อ 47)</a:t>
            </a:r>
            <a:r>
              <a:rPr lang="en-US" dirty="0"/>
              <a:t/>
            </a:r>
            <a:br>
              <a:rPr lang="en-US" dirty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/>
              <a:t>(“บาปมากมายของนางได้รับการอภัยแล้ว</a:t>
            </a:r>
            <a:r>
              <a:rPr lang="th-TH" b="1" i="1" dirty="0"/>
              <a:t>เพราะ</a:t>
            </a:r>
            <a:r>
              <a:rPr lang="th-TH" dirty="0"/>
              <a:t>นางมีความรักมาก” อย่างไรก็ตาม  “บาป” เป็นคำกรีกดั้งเดิมแสดงถึงผลที่ตามมาของการอภัยบาป </a:t>
            </a:r>
            <a:r>
              <a:rPr lang="en-US" dirty="0"/>
              <a:t>“</a:t>
            </a:r>
            <a:r>
              <a:rPr lang="th-TH" dirty="0"/>
              <a:t>บาปมากมายของนางได้รับการอภัยแล้ว</a:t>
            </a:r>
            <a:r>
              <a:rPr lang="th-TH" b="1" i="1" dirty="0"/>
              <a:t>เพราะ</a:t>
            </a:r>
            <a:r>
              <a:rPr lang="th-TH" dirty="0"/>
              <a:t>นางมีความรักมาก</a:t>
            </a:r>
            <a:r>
              <a:rPr lang="en-US" dirty="0"/>
              <a:t>” </a:t>
            </a:r>
            <a:endParaRPr lang="th-TH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5" name="Content Placeholder 4" descr="washing jesus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0233" y="1648603"/>
            <a:ext cx="4786346" cy="4786346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/>
              <a:t>	4.การยกบาปและความเชื่อที่ช่วยให้รอดพ้น</a:t>
            </a:r>
            <a:r>
              <a:rPr lang="en-US" dirty="0"/>
              <a:t/>
            </a:r>
            <a:br>
              <a:rPr lang="en-US" dirty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/>
              <a:t>พระเยซูเจ้าจึงสมควรเป็นพระเจ้าอันเป็นสภาพที่แท้จริงของพระองค์ ไม่ใช่สภาพมนุษย์อย่างเดียว ซึ่งมีสิทธิยกบาปผู้อื่นด้วยพระองค์เอง </a:t>
            </a:r>
            <a:endParaRPr lang="th-TH" dirty="0" smtClean="0"/>
          </a:p>
          <a:p>
            <a:pPr>
              <a:buNone/>
            </a:pPr>
            <a:r>
              <a:rPr lang="th-TH" dirty="0" smtClean="0"/>
              <a:t>+</a:t>
            </a:r>
            <a:r>
              <a:rPr lang="th-TH" dirty="0"/>
              <a:t>ความเชื่อคือเงื่อนไขเดียวที่พระเยซูเจ้าทรงขอจากคนที่จะได้รับความรอดพ้น ไม่ใช่เครื่องหมายอัศจรรย์ในตัวมันเอง</a:t>
            </a:r>
            <a:endParaRPr lang="en-US" dirty="0"/>
          </a:p>
          <a:p>
            <a:endParaRPr lang="th-TH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prodigal cry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3174" y="1476021"/>
            <a:ext cx="4000527" cy="4951148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/>
              <a:t>5.ความหมายมีนัยอะไรสำหรับชุมชน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/>
              <a:t>เรื่องอุปมาในพระวรสารโดยนักบุญลูกา 7.41-43 มีเจ้าหนี้ (กษัตริย์) และลูกหนี้ 2 คน (บรรดาคน</a:t>
            </a:r>
            <a:r>
              <a:rPr lang="th-TH" dirty="0" smtClean="0"/>
              <a:t>ใช้)</a:t>
            </a:r>
          </a:p>
          <a:p>
            <a:pPr>
              <a:buNone/>
            </a:pPr>
            <a:r>
              <a:rPr lang="th-TH" b="1" dirty="0" smtClean="0"/>
              <a:t>	+</a:t>
            </a:r>
            <a:r>
              <a:rPr lang="th-TH" b="1" dirty="0"/>
              <a:t>พระศาสนจักรประกอบด้วยผู้รับใช้มากมาย </a:t>
            </a:r>
            <a:r>
              <a:rPr lang="th-TH" dirty="0"/>
              <a:t>ซึ่งได้รับการยกหนี้มหาศาล เพื่อว่า พวกเขา</a:t>
            </a:r>
            <a:r>
              <a:rPr lang="th-TH" dirty="0" smtClean="0"/>
              <a:t>สามารถให้</a:t>
            </a:r>
            <a:r>
              <a:rPr lang="th-TH" dirty="0"/>
              <a:t>อภัยคนใช้คนอื่นๆด้วย </a:t>
            </a:r>
            <a:endParaRPr lang="th-TH" dirty="0" smtClean="0"/>
          </a:p>
          <a:p>
            <a:pPr>
              <a:buNone/>
            </a:pPr>
            <a:r>
              <a:rPr lang="th-TH" dirty="0" smtClean="0"/>
              <a:t>	+</a:t>
            </a:r>
            <a:r>
              <a:rPr lang="th-TH" b="1" dirty="0"/>
              <a:t>พระเมตตากรุณาของพระเจ้ายิ่งใหญ่กว่าบาปใดๆของมนุษย์ </a:t>
            </a:r>
            <a:endParaRPr lang="th-TH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community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65145" y="1928802"/>
            <a:ext cx="6441131" cy="4286280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2428892"/>
          </a:xfrm>
        </p:spPr>
        <p:txBody>
          <a:bodyPr>
            <a:normAutofit fontScale="90000"/>
          </a:bodyPr>
          <a:lstStyle/>
          <a:p>
            <a:r>
              <a:rPr lang="th-TH" b="1" dirty="0"/>
              <a:t>บทที่ 3</a:t>
            </a:r>
            <a:r>
              <a:rPr lang="en-US" dirty="0"/>
              <a:t/>
            </a:r>
            <a:br>
              <a:rPr lang="en-US" dirty="0"/>
            </a:br>
            <a:r>
              <a:rPr lang="th-TH" b="1" dirty="0"/>
              <a:t>ความเมตตาสงสารสำหรับคนแปลกหน้า</a:t>
            </a:r>
            <a:r>
              <a:rPr lang="en-US" dirty="0"/>
              <a:t/>
            </a:r>
            <a:br>
              <a:rPr lang="en-US" dirty="0"/>
            </a:br>
            <a:r>
              <a:rPr lang="th-TH" b="1" dirty="0"/>
              <a:t>เรื่องอุปมาชาวสะมาเรียใจ</a:t>
            </a:r>
            <a:r>
              <a:rPr lang="th-TH" b="1" dirty="0" smtClean="0"/>
              <a:t>ดี</a:t>
            </a:r>
            <a:r>
              <a:rPr lang="th-TH" dirty="0" smtClean="0"/>
              <a:t>  </a:t>
            </a:r>
            <a:r>
              <a:rPr lang="th-TH" b="1" dirty="0" smtClean="0"/>
              <a:t>ลก.</a:t>
            </a:r>
            <a:r>
              <a:rPr lang="th-TH" b="1" dirty="0"/>
              <a:t>10.25-37</a:t>
            </a:r>
            <a:r>
              <a:rPr lang="en-US" dirty="0"/>
              <a:t/>
            </a:r>
            <a:br>
              <a:rPr lang="en-US" dirty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496"/>
            <a:ext cx="8229600" cy="3268667"/>
          </a:xfrm>
        </p:spPr>
        <p:txBody>
          <a:bodyPr/>
          <a:lstStyle/>
          <a:p>
            <a:r>
              <a:rPr lang="th-TH" dirty="0"/>
              <a:t>คำถามยอดนิยมที่มีการถกเถียงกันมากที่สุดใน</a:t>
            </a:r>
            <a:r>
              <a:rPr lang="th-TH" dirty="0" smtClean="0"/>
              <a:t>สมัยพระเยซูเจ้า คือ</a:t>
            </a:r>
            <a:r>
              <a:rPr lang="th-TH" dirty="0"/>
              <a:t>บัญญัติข้อใดที่สำคัญที่สุดในหนังสือธรรมบัญญัติที่จะนำไปสู่ชีวิตนิรันดร </a:t>
            </a:r>
            <a:endParaRPr lang="th-TH" dirty="0" smtClean="0"/>
          </a:p>
          <a:p>
            <a:pPr>
              <a:buNone/>
            </a:pPr>
            <a:endParaRPr lang="th-TH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/>
              <a:t>1.ธรรมบัญญัติที่สำคัญที่สุด</a:t>
            </a:r>
            <a:r>
              <a:rPr lang="en-US" dirty="0"/>
              <a:t/>
            </a:r>
            <a:br>
              <a:rPr lang="en-US" dirty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/>
              <a:t>ความรักต่อพระเจ้าและความรักต่อผู้อื่นเป็นเงื่อนไขที่จำเป็นสำหรับการรับชีวิตนิรันดร </a:t>
            </a:r>
            <a:endParaRPr lang="th-TH" dirty="0" smtClean="0"/>
          </a:p>
          <a:p>
            <a:r>
              <a:rPr lang="th-TH" dirty="0" smtClean="0"/>
              <a:t>+</a:t>
            </a:r>
            <a:r>
              <a:rPr lang="th-TH" dirty="0"/>
              <a:t>พระองค์ทรงรวมธรรมบัญญัติหลัก 2 ประการไว้ด้วยกัน โดยตรัสว่า ความรักต่อผู้อื่นเป็นนัยถึงความรักต่อพระเจ้า โดยพูดถึงเรื่องนี้โดยตรง</a:t>
            </a:r>
            <a:endParaRPr lang="en-US" dirty="0"/>
          </a:p>
          <a:p>
            <a:r>
              <a:rPr lang="th-TH" dirty="0" smtClean="0"/>
              <a:t>+</a:t>
            </a:r>
            <a:r>
              <a:rPr lang="th-TH" dirty="0"/>
              <a:t>ชาวสะมาเรียมีมลทินเพียงเพราะแตกต่างด้านชาติพันธุ์จากชาวอิสราเอลเท่านั้น  คนต่างชาติกลับช่วยชายอิสราเอลที่กำลังสิ้นใจให้รอดตาย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samarian man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0166" y="1857364"/>
            <a:ext cx="6086040" cy="4049983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2.จาก</a:t>
            </a:r>
            <a:r>
              <a:rPr lang="th-TH" b="1" dirty="0"/>
              <a:t>ความรู้สึกเห็นใจถึงการลงมือช่วยเหลือ	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b="1" dirty="0"/>
              <a:t>คำกริยาที่แสดงถึงความเห็นอกเห็นใจ</a:t>
            </a:r>
            <a:r>
              <a:rPr lang="th-TH" dirty="0"/>
              <a:t>, </a:t>
            </a:r>
            <a:r>
              <a:rPr lang="fr-FR" i="1" dirty="0"/>
              <a:t>s</a:t>
            </a:r>
            <a:r>
              <a:rPr lang="en-US" i="1" dirty="0"/>
              <a:t>pa</a:t>
            </a:r>
            <a:r>
              <a:rPr lang="fr-FR" i="1" dirty="0" err="1"/>
              <a:t>nchnizomai</a:t>
            </a:r>
            <a:r>
              <a:rPr lang="fr-FR" dirty="0"/>
              <a:t> (</a:t>
            </a:r>
            <a:r>
              <a:rPr lang="th-TH" dirty="0"/>
              <a:t>“รู้สึกกรุณา”).มาจากคำนาม </a:t>
            </a:r>
            <a:r>
              <a:rPr lang="en-US" i="1" dirty="0" err="1"/>
              <a:t>splanchna</a:t>
            </a:r>
            <a:r>
              <a:rPr lang="th-TH" dirty="0"/>
              <a:t> ซึ่งภาษากรีกหมายถึง “ลำไส้” รวมทั้งหัวใจด้วย </a:t>
            </a:r>
            <a:endParaRPr lang="th-TH" dirty="0" smtClean="0"/>
          </a:p>
          <a:p>
            <a:pPr>
              <a:buNone/>
            </a:pPr>
            <a:r>
              <a:rPr lang="th-TH" dirty="0" smtClean="0"/>
              <a:t>	</a:t>
            </a:r>
            <a:r>
              <a:rPr lang="th-TH" b="1" dirty="0" smtClean="0"/>
              <a:t>+</a:t>
            </a:r>
            <a:r>
              <a:rPr lang="th-TH" b="1" dirty="0"/>
              <a:t>วิธีคิดธรรมดาในสมัยของพระเยซูเจ้า </a:t>
            </a:r>
            <a:r>
              <a:rPr lang="th-TH" dirty="0" smtClean="0"/>
              <a:t>ความรู้สึก</a:t>
            </a:r>
            <a:r>
              <a:rPr lang="th-TH" dirty="0"/>
              <a:t>ของบุคคล (ความรัก ความเห็นอกเห็นใจ  ความเมตตา) แสดงออกอย่างจริงใจ </a:t>
            </a:r>
            <a:endParaRPr lang="th-TH" dirty="0" smtClean="0"/>
          </a:p>
          <a:p>
            <a:pPr>
              <a:buNone/>
            </a:pPr>
            <a:r>
              <a:rPr lang="th-TH" dirty="0" smtClean="0"/>
              <a:t>	</a:t>
            </a:r>
            <a:endParaRPr lang="th-TH" dirty="0" smtClean="0"/>
          </a:p>
          <a:p>
            <a:endParaRPr lang="th-TH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/>
              <a:t>วิธีคิดธรรมดาในสมัยของพระเยซูเจ้า </a:t>
            </a:r>
            <a:r>
              <a:rPr lang="th-TH" dirty="0" smtClean="0"/>
              <a:t/>
            </a:r>
            <a:br>
              <a:rPr lang="th-TH" dirty="0" smtClean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ความรู้สึกของบุคคล (ความรัก ความเห็นอกเห็นใจ  ความเมตตา) แสดงออกอย่างจริงใจ  ชาวสะมาเรียไม่ได้หยุดแค่การเห็นคนใกล้สิ้นชีวิตเท่านั้น แต่เขาเข้าไปเกี่ยวข้องกับตัวตนที่ลึกที่สุดของชาวสะมาเรีย และนี่เป็นความเห็นอกเห็นใจที่จริงใจ  ที่ผลักดันชาวสะมาเรียให้ช่วยเหลือคนใกล้สิ้นชีวิตให้รอดตาย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jesus wash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3042" y="1708702"/>
            <a:ext cx="5643602" cy="4479049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ความเห็นอกเห็นใจที่แท้จริง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+การกระทำที่มีผลในการเอาใจใส่คนอื่น. </a:t>
            </a:r>
          </a:p>
          <a:p>
            <a:pPr>
              <a:buNone/>
            </a:pPr>
            <a:r>
              <a:rPr lang="th-TH" dirty="0" smtClean="0"/>
              <a:t>	+</a:t>
            </a:r>
            <a:r>
              <a:rPr lang="th-TH" dirty="0" smtClean="0"/>
              <a:t>นำบุคคลหนึ่งไปเกี่ยวข้องกับการทำดีให้สำเร็จ ต้องลงทุนเรื่องเวลาและเงิน เพื่อเห็นแก่คนที่เขาให้ความช่วยเหลือ </a:t>
            </a:r>
          </a:p>
          <a:p>
            <a:r>
              <a:rPr lang="th-TH" dirty="0" smtClean="0"/>
              <a:t>+นักบุญอัมโบรสแห่งมิลาน กล่าวไว้ดีมากว่า “ความเมตตาไม่ใช่เรื่องของเครือญาติ แต่เป็นการทำให้คนแปลกหน้ากลายเป็นเพื่อนบ้าน”</a:t>
            </a:r>
            <a:endParaRPr lang="th-TH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2000264"/>
          </a:xfrm>
        </p:spPr>
        <p:txBody>
          <a:bodyPr>
            <a:normAutofit fontScale="90000"/>
          </a:bodyPr>
          <a:lstStyle/>
          <a:p>
            <a:r>
              <a:rPr lang="th-TH" b="1" dirty="0" smtClean="0"/>
              <a:t>4.พูดย้อนกลับ-เรื่องอุปมาฉายแสงบนชีวิตด้วยการลบล้างด้วยวิธีคิดที่ปกติแสนธรรมดา </a:t>
            </a:r>
            <a:r>
              <a:rPr lang="en-US" dirty="0" smtClean="0"/>
              <a:t/>
            </a:r>
            <a:br>
              <a:rPr lang="en-US" dirty="0" smtClean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14620"/>
            <a:ext cx="8229600" cy="3411543"/>
          </a:xfrm>
        </p:spPr>
        <p:txBody>
          <a:bodyPr/>
          <a:lstStyle/>
          <a:p>
            <a:r>
              <a:rPr lang="th-TH" dirty="0" smtClean="0"/>
              <a:t>เรื่องอุปมาแปรสภาพรูปแบบธรรมดาของการคิดเกี่ยวกับ “ใครเป็นเพื่อนบ้าน” ด้วยความต้องการให้ผู้ฟังเริ่มที่ตัวเขาเองก่อน  “ท่านจงไปและทำเช่นเดียวกันเถิด” (ลก.10.37) </a:t>
            </a:r>
            <a:endParaRPr lang="th-TH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5.การปฏิบัติตามธรรมบัญญัติ 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ความรักแท้นี้มาจากความรักที่พระเจ้าและพระเยซูคริสตเจ้ามีต่อมนุษย์, และในทางการกลับกัน ความรักปรากฏเป็นความรู้สึกท่วมท้นที่นำ “ผู้ที่มีชีวิตจะได้ไม่มีชีวิตเพื่อตนเองอีกต่อไป แต่มีชีวิตเพื่อพระองค์ผู้ได้สิ้นพระชนม์ และทรงกลับคืนพระชนมชีพเพื่อเขา” </a:t>
            </a:r>
            <a:r>
              <a:rPr lang="th-TH" dirty="0" smtClean="0"/>
              <a:t>(</a:t>
            </a:r>
            <a:r>
              <a:rPr lang="th-TH" dirty="0" smtClean="0"/>
              <a:t>2 คร. 5.15)</a:t>
            </a:r>
          </a:p>
          <a:p>
            <a:r>
              <a:rPr lang="th-TH" dirty="0" smtClean="0"/>
              <a:t>+ความรักต่อพระเจ้ามักเกิดผลให้มนุษย์รักผู้อื่นเสมอ-ความรักสำหรับผู้อื่นของคนๆหนึ่ง เป็นกระจกสะท้อนความรักที่มีต่อพระเจ้า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/>
              <a:t>1</a:t>
            </a:r>
            <a:r>
              <a:rPr lang="th-TH" b="1" dirty="0" smtClean="0"/>
              <a:t>. คน</a:t>
            </a:r>
            <a:r>
              <a:rPr lang="th-TH" b="1" dirty="0" smtClean="0"/>
              <a:t>บาปประเภทต่างๆ</a:t>
            </a:r>
            <a:r>
              <a:rPr lang="en-US" dirty="0" smtClean="0"/>
              <a:t/>
            </a:r>
            <a:br>
              <a:rPr lang="en-US" dirty="0" smtClean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ในสมัยพระเยซูเจ้า พวกยึดธรรมเนียมปฏิบัติแบ่งคนบาปเป็น 4 ประเภท ได้แก่ ด้านอุปนิสัย  ด้านเชื้อชาติ ด้านร่างกายและด้านจริยธรรม </a:t>
            </a:r>
          </a:p>
          <a:p>
            <a:pPr>
              <a:buNone/>
            </a:pPr>
            <a:r>
              <a:rPr lang="th-TH" dirty="0" smtClean="0"/>
              <a:t>	+</a:t>
            </a:r>
            <a:r>
              <a:rPr lang="th-TH" dirty="0" smtClean="0"/>
              <a:t>พระบิดาเจ้าทรงส่งพระองค์มาเพื่อรักษาแผลของคนบาปทุกคนโดยไม่เลือกหน้า. </a:t>
            </a:r>
          </a:p>
          <a:p>
            <a:r>
              <a:rPr lang="th-TH" dirty="0" smtClean="0"/>
              <a:t>+เรื่องอุปมาช่วยอธิบายเหตุผลที่พระองค์ประทับอยู่กับคนบาป</a:t>
            </a:r>
            <a:endParaRPr lang="th-TH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/>
              <a:t>2.คนเลี้ยงแกะและแกะที่ได้รับการช่วยชีวิตรอดตาย</a:t>
            </a:r>
            <a:r>
              <a:rPr lang="en-US" dirty="0" smtClean="0"/>
              <a:t/>
            </a:r>
            <a:br>
              <a:rPr lang="en-US" dirty="0" smtClean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+องค์ประกอบแห่งการกลับใจของมนุษย์เป็นเรื่องสำคัญ</a:t>
            </a:r>
          </a:p>
          <a:p>
            <a:r>
              <a:rPr lang="th-TH" dirty="0" smtClean="0"/>
              <a:t>+เพื่อจุดประเด็นว่าการกลับใจเริ่มมาจากพระเจ้าโดยแท้</a:t>
            </a:r>
          </a:p>
          <a:p>
            <a:r>
              <a:rPr lang="th-TH" dirty="0" smtClean="0"/>
              <a:t>+การกลับใจมักจะเป็นการกระทำของพระหรรษทานที่ประทานโดย พระองค์ผู้ทรงแบกแกะที่พลัดหลงไว้บนบ่าของพระองค์และพากลับบ้าน.และเนื่องจากการกลับใจเกิดจากพระหรรษทาน</a:t>
            </a:r>
          </a:p>
          <a:p>
            <a:r>
              <a:rPr lang="th-TH" dirty="0" smtClean="0"/>
              <a:t>+การกลับใจมักจะเป็นการกระทำของพระหรรษทานที่ประทานโดย พระองค์ผู้ทรงแบกแกะที่พลัดหลงไว้บนบ่าของพระองค์และพากลับบ้าน.และเนื่องจากการกลับใจเกิดจากพระหรรษทาน</a:t>
            </a:r>
            <a:endParaRPr lang="th-TH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lost sheep 2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0298" y="1571526"/>
            <a:ext cx="3714775" cy="5181133"/>
          </a:xfr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54230"/>
          </a:xfrm>
        </p:spPr>
        <p:txBody>
          <a:bodyPr>
            <a:normAutofit/>
          </a:bodyPr>
          <a:lstStyle/>
          <a:p>
            <a:r>
              <a:rPr lang="th-TH" b="1" dirty="0" smtClean="0"/>
              <a:t>3.แม่บ้านและเงินเหรียญที่หาพบ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th-TH" sz="3600" dirty="0" smtClean="0"/>
              <a:t>แบบอย่างของการเลือกสิ่งที่ดี</a:t>
            </a:r>
            <a:r>
              <a:rPr lang="th-TH" sz="3600" dirty="0" smtClean="0"/>
              <a:t>ที่สุดและความ</a:t>
            </a:r>
            <a:r>
              <a:rPr lang="th-TH" sz="3600" dirty="0" smtClean="0"/>
              <a:t>พยายามจนถึงที่สุด</a:t>
            </a:r>
            <a:r>
              <a:rPr lang="th-TH" dirty="0" smtClean="0"/>
              <a:t/>
            </a:r>
            <a:br>
              <a:rPr lang="th-TH" dirty="0" smtClean="0"/>
            </a:br>
            <a:endParaRPr lang="th-TH" dirty="0"/>
          </a:p>
        </p:txBody>
      </p:sp>
      <p:pic>
        <p:nvPicPr>
          <p:cNvPr id="4" name="Content Placeholder 3" descr="one coin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4546" y="2582893"/>
            <a:ext cx="4071966" cy="3050044"/>
          </a:xfr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32"/>
            <a:ext cx="8229600" cy="1857388"/>
          </a:xfrm>
        </p:spPr>
        <p:txBody>
          <a:bodyPr>
            <a:normAutofit fontScale="90000"/>
          </a:bodyPr>
          <a:lstStyle/>
          <a:p>
            <a:r>
              <a:rPr lang="th-TH" b="1" dirty="0" smtClean="0"/>
              <a:t/>
            </a:r>
            <a:br>
              <a:rPr lang="th-TH" b="1" dirty="0" smtClean="0"/>
            </a:br>
            <a:r>
              <a:rPr lang="th-TH" b="1" dirty="0" smtClean="0"/>
              <a:t>บทที่ 4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th-TH" b="1" dirty="0" smtClean="0"/>
              <a:t>พระเยซูเจ้าและชุมชนกับโฉมหน้าของคนเลี้ยงแกะ</a:t>
            </a:r>
            <a:br>
              <a:rPr lang="th-TH" b="1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496"/>
            <a:ext cx="8229600" cy="3268667"/>
          </a:xfrm>
        </p:spPr>
        <p:txBody>
          <a:bodyPr/>
          <a:lstStyle/>
          <a:p>
            <a:r>
              <a:rPr lang="th-TH" dirty="0" smtClean="0"/>
              <a:t>ในบทเทศน์เกี่ยวกับคนเลี้ยงแกะแสนดี พระเยซูเจ้าทรงมีเอกลักษณ์ในการสละชีวิตพระองค์เองถึง</a:t>
            </a:r>
            <a:endParaRPr lang="en-US" dirty="0" smtClean="0"/>
          </a:p>
          <a:p>
            <a:r>
              <a:rPr lang="th-TH" dirty="0" smtClean="0"/>
              <a:t>กับหลั่งพระโลหิต,แต่พระเยซูเจ้าในพระวรสารโดยนักบุญมัทธิว เพิ่มมิติแก่ความสัมพันธ์ระหว่างคนเลี้ยงแกะกับแกะ มธ.18.12-14 และเรื่องอุปมาแกะที่พลัดหลงใน ลก. 15.3-7 </a:t>
            </a:r>
            <a:endParaRPr lang="th-TH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th-TH" b="1" dirty="0" smtClean="0"/>
              <a:t>บทที่ 5 ความเมตตาหาที่สุดมิได้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th-TH" b="1" dirty="0" smtClean="0"/>
              <a:t>บิดาผู้ใจดี</a:t>
            </a:r>
            <a:r>
              <a:rPr lang="th-TH" dirty="0" smtClean="0"/>
              <a:t>  </a:t>
            </a:r>
            <a:r>
              <a:rPr lang="th-TH" b="1" dirty="0" smtClean="0"/>
              <a:t>ลก.15.11-32</a:t>
            </a:r>
            <a:r>
              <a:rPr lang="en-US" dirty="0" smtClean="0"/>
              <a:t/>
            </a:r>
            <a:br>
              <a:rPr lang="en-US" dirty="0" smtClean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b="1" dirty="0" smtClean="0"/>
              <a:t>1.เกินกว่าการตอบแทนที่ชอบธรรม</a:t>
            </a:r>
          </a:p>
          <a:p>
            <a:pPr>
              <a:buNone/>
            </a:pPr>
            <a:r>
              <a:rPr lang="th-TH" b="1" dirty="0" smtClean="0"/>
              <a:t>	+</a:t>
            </a:r>
            <a:r>
              <a:rPr lang="th-TH" dirty="0" smtClean="0"/>
              <a:t>ต้องเคารพกฎแห่งการตอบแทน นั่นคือ ใช้กฎแห่งการตอบแทนสำหรับคนที่ทำดี และไม่ตอบแทนสิ่งใดเลย (หรือแม้กระทั่งต้องลงโทษด้วย) สำหรับคนที่ทำผิด</a:t>
            </a:r>
            <a:endParaRPr lang="en-US" dirty="0" smtClean="0"/>
          </a:p>
          <a:p>
            <a:pPr>
              <a:buNone/>
            </a:pPr>
            <a:r>
              <a:rPr lang="th-TH" dirty="0" smtClean="0"/>
              <a:t>	+</a:t>
            </a:r>
            <a:r>
              <a:rPr lang="th-TH" dirty="0" smtClean="0"/>
              <a:t>ความจริง เรื่องอุปมาละเมิดกฎแห่งการตอบแทนที่เป็นธรรมตั้งแต่ตำแหน่งสูงสุดถึงต่ำสุด เป็นการเปิดเผยความรักเหลือล้นของบิดา   </a:t>
            </a:r>
            <a:endParaRPr lang="en-US" dirty="0" smtClean="0"/>
          </a:p>
          <a:p>
            <a:pPr>
              <a:buNone/>
            </a:pPr>
            <a:r>
              <a:rPr lang="th-TH" dirty="0" smtClean="0"/>
              <a:t>	+บุตร</a:t>
            </a:r>
            <a:r>
              <a:rPr lang="th-TH" dirty="0" smtClean="0"/>
              <a:t>คนเล็กผลาญส่วนของมรดกของเขาหมดเกลี้ยงได้อย่างไรด้วยซ้ำ   เขากลับจัดงานเลี้ยงฉลองด้วยดนตรีและการเต้นรำ</a:t>
            </a:r>
            <a:endParaRPr lang="th-TH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บุตรชายคนโต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บุตรคนโตคิดเหมือนคนทั่วไปที่จะได้รับสิ่งที่ควรได้ บุตรคนโตกล่าวหาบิดาที่ละเมิดหลักของการตอบแทนที่เป็นธรรม </a:t>
            </a:r>
          </a:p>
          <a:p>
            <a:pPr>
              <a:buNone/>
            </a:pPr>
            <a:r>
              <a:rPr lang="th-TH" dirty="0" smtClean="0"/>
              <a:t>	+  </a:t>
            </a:r>
            <a:r>
              <a:rPr lang="th-TH" dirty="0" smtClean="0"/>
              <a:t>เขามองบิดาของเขาจากมุมมองของ “รางวัลที่ชอบธรรม” เท่านั้น,การมองเช่นนี้กีดขวางเขาจากการยอมรับบิดาว่า เป็นบิดาของเขาและยอมรับน้องชายว่าเป็นน้องของเขาเอง</a:t>
            </a:r>
            <a:endParaRPr lang="en-US" dirty="0" smtClean="0"/>
          </a:p>
          <a:p>
            <a:endParaRPr lang="th-TH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prodigal son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5984" y="1651338"/>
            <a:ext cx="4714908" cy="4293576"/>
          </a:xfr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/>
              <a:t>	2.บิดาทิ้งบ้านถึงสองครั้ง</a:t>
            </a:r>
            <a:r>
              <a:rPr lang="en-US" dirty="0" smtClean="0"/>
              <a:t/>
            </a:r>
            <a:br>
              <a:rPr lang="en-US" dirty="0" smtClean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b="1" dirty="0" smtClean="0"/>
              <a:t>+“</a:t>
            </a:r>
            <a:r>
              <a:rPr lang="th-TH" b="1" dirty="0" smtClean="0"/>
              <a:t>พระศาสนจักรที่ออกไปข้างนอก”  </a:t>
            </a:r>
            <a:r>
              <a:rPr lang="th-TH" dirty="0" smtClean="0"/>
              <a:t>ครั้งแรก เราต้องเห็น “บิดาที่ไปนอกบ้านในเรื่องอุปมา เนื่องจากเขามีความเมตตาอย่างเหลือเฟือสำหรับบุตรทั้งสอง บิดาไม่รอพวกเขาโดยอยู่ภายในบ้าน แต่เขาวิ่งออกไปพบบุตรคนเล็กและเข้าถึงบุตรคนโต เพื่อทำให้บุตรทั้งสองท่วมท้นด้วยความเมตตาของ</a:t>
            </a:r>
            <a:r>
              <a:rPr lang="th-TH" dirty="0" smtClean="0"/>
              <a:t>เขา”</a:t>
            </a:r>
            <a:endParaRPr lang="en-US" dirty="0" smtClean="0"/>
          </a:p>
          <a:p>
            <a:endParaRPr lang="th-TH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dirty="0" smtClean="0"/>
              <a:t>3</a:t>
            </a:r>
            <a:r>
              <a:rPr lang="th-TH" b="1" dirty="0" smtClean="0"/>
              <a:t>.บุตรที่ตายไปแล้วกลับมีชีวิตอีก</a:t>
            </a:r>
            <a:r>
              <a:rPr lang="en-US" dirty="0" smtClean="0"/>
              <a:t/>
            </a:r>
            <a:br>
              <a:rPr lang="en-US" dirty="0" smtClean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บุตรคนเล็กไปสู่ความรู้สึกต่างๆ  เขาจึงไตร่ตรองสถานการณ์ที่ทำให้เขาอยู่ในกับดัก. </a:t>
            </a:r>
          </a:p>
          <a:p>
            <a:r>
              <a:rPr lang="th-TH" dirty="0" smtClean="0"/>
              <a:t>+</a:t>
            </a:r>
            <a:r>
              <a:rPr lang="th-TH" b="1" dirty="0" smtClean="0"/>
              <a:t>ความเมตตาที่มีต่อบุตรชายทำให้บุตรคนเล็กเป็นสิ่งสร้างใหม่และกำลังเริ่มต้นชีวิตใหม่  </a:t>
            </a:r>
            <a:r>
              <a:rPr lang="th-TH" dirty="0" smtClean="0"/>
              <a:t>ความเมตตาของบิดาเป็นมากกว่าอารมณ์ มันถูกเปลี่ยนให้เป็นความรู้สึกตื้นตันใจที่เห็นบุตรคนเล็กที่ตายไปแล้วกลับเกิดใหม่</a:t>
            </a:r>
            <a:endParaRPr lang="en-US" dirty="0" smtClean="0"/>
          </a:p>
          <a:p>
            <a:endParaRPr lang="th-TH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prodigal cry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5984" y="1564433"/>
            <a:ext cx="4143403" cy="5127975"/>
          </a:xfr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/>
              <a:t>4.การกลับจากเรื่องอุปมาไปสู่ชีวิตจริง </a:t>
            </a:r>
            <a:r>
              <a:rPr lang="th-TH" b="1" dirty="0" smtClean="0"/>
              <a:t/>
            </a:r>
            <a:br>
              <a:rPr lang="th-TH" b="1" dirty="0" smtClean="0"/>
            </a:br>
            <a:r>
              <a:rPr lang="th-TH" b="1" dirty="0" smtClean="0"/>
              <a:t>นั่น</a:t>
            </a:r>
            <a:r>
              <a:rPr lang="th-TH" b="1" dirty="0" smtClean="0"/>
              <a:t>คือการพบปะกับศักเคียส	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+ความรอดพ้นเช่นนั้นไม่อาจเลื่อนไปแต่ต้องเกิดขึ้นตอนนี้  พระเยซูเจ้าจึงตรัสว่า “วันนี้ ความรอดพ้นมาสู่บ้านนี้แล้ว เพราะเขาคนนี้เป็นบุตรของอับราฮัมด้วย”(ลก.19.9) </a:t>
            </a:r>
          </a:p>
          <a:p>
            <a:r>
              <a:rPr lang="th-TH" dirty="0" smtClean="0"/>
              <a:t>+</a:t>
            </a:r>
            <a:r>
              <a:rPr lang="en-US" dirty="0" err="1" smtClean="0"/>
              <a:t>Aosima</a:t>
            </a:r>
            <a:r>
              <a:rPr lang="en-US" dirty="0" smtClean="0"/>
              <a:t> </a:t>
            </a:r>
            <a:r>
              <a:rPr lang="th-TH" dirty="0" smtClean="0"/>
              <a:t>สงฆ์ชาวรัสเซียกล่าวว่า “พี่น้อง อย่ากลัวบาปของมนุษย์. จงรักมนุษย์คนหนึ่งแม้เขาอยู่ในสถานะบาป เพราะว่านั่นเป็นความคล้ายคลึงกับความรักของพระเจ้า และนั่นเป็นความรักสูงสุดบนโลกนี้” </a:t>
            </a:r>
            <a:endParaRPr lang="th-TH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zaccheus2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0166" y="1956314"/>
            <a:ext cx="5572163" cy="4249587"/>
          </a:xfr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54296"/>
          </a:xfrm>
        </p:spPr>
        <p:txBody>
          <a:bodyPr>
            <a:normAutofit fontScale="90000"/>
          </a:bodyPr>
          <a:lstStyle/>
          <a:p>
            <a:r>
              <a:rPr lang="th-TH" b="1" dirty="0" smtClean="0"/>
              <a:t>บทที่ 6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th-TH" b="1" dirty="0" smtClean="0"/>
              <a:t>สิ่งที่ตรงกันข้ามกับพระเมตตากรุณา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th-TH" b="1" dirty="0" smtClean="0"/>
              <a:t>เรื่องอุปมาเศรษฐีกับลาซารัส (ลก.16.19-31)</a:t>
            </a:r>
            <a:r>
              <a:rPr lang="en-US" dirty="0" smtClean="0"/>
              <a:t/>
            </a:r>
            <a:br>
              <a:rPr lang="en-US" dirty="0" smtClean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14686"/>
            <a:ext cx="8229600" cy="291147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h-TH" b="1" dirty="0" smtClean="0"/>
              <a:t>+พระเจ้าทอดพระเนตรที่เจตนาในจิตใจ</a:t>
            </a:r>
            <a:r>
              <a:rPr lang="th-TH" dirty="0" smtClean="0"/>
              <a:t>ไม่ใช่แค่ภาพปรากฏภายนอก</a:t>
            </a:r>
          </a:p>
          <a:p>
            <a:pPr algn="ctr"/>
            <a:r>
              <a:rPr lang="th-TH" dirty="0" smtClean="0"/>
              <a:t>	</a:t>
            </a:r>
            <a:r>
              <a:rPr lang="th-TH" b="1" dirty="0" smtClean="0"/>
              <a:t>สิ่งตรงกันข้ามกับพระเมตตากรุณา</a:t>
            </a:r>
            <a:endParaRPr lang="en-US" dirty="0" smtClean="0"/>
          </a:p>
          <a:p>
            <a:r>
              <a:rPr lang="th-TH" dirty="0" smtClean="0"/>
              <a:t>สิ่งดีๆที่เศรษฐีได้รับและลาซารัสไม่ได้รับขณะมีชีวิตบนโลกถูกพลิกกลับด้าน ณ บัดนี้  ลาซารัสได้รับความบรรเทาและเศรษฐีถูกทรมานในชีวิตหลังความตาย</a:t>
            </a:r>
            <a:endParaRPr lang="en-US" dirty="0" smtClean="0"/>
          </a:p>
          <a:p>
            <a:endParaRPr lang="th-TH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lazarus in Abraham ' bosom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5919" y="1802975"/>
            <a:ext cx="5572164" cy="4120412"/>
          </a:xfr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/>
              <a:t>2.เขาไม่ได้รับความเมตตา</a:t>
            </a:r>
            <a:r>
              <a:rPr lang="en-US" dirty="0" smtClean="0"/>
              <a:t/>
            </a:r>
            <a:br>
              <a:rPr lang="en-US" dirty="0" smtClean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+พระเมตตาของพระเจ้าลดน้อยลง เมื่อมนุษย์แสดงความเมตตาขอ</a:t>
            </a:r>
            <a:r>
              <a:rPr lang="th-TH" dirty="0" smtClean="0"/>
              <a:t>พระกรุณา</a:t>
            </a:r>
            <a:r>
              <a:rPr lang="th-TH" dirty="0" smtClean="0"/>
              <a:t>ต่อผู้อื่นน้อยลง.</a:t>
            </a:r>
          </a:p>
          <a:p>
            <a:r>
              <a:rPr lang="th-TH" dirty="0" smtClean="0"/>
              <a:t>+การที่เราปฏิบัติต่อคนจนของโลกอย่างไรนั้น เป็นการทดลอง (เหมือนทดลองด้วยกระดาษลิตมัส)ว่า  เราอยู่ในเส้นทางสู่ความรอดพ้น หรือสู่การสาปแช่งสำหรับเศรษฐีคนใดก็ได้   </a:t>
            </a:r>
            <a:r>
              <a:rPr lang="th-TH" b="1" dirty="0" smtClean="0"/>
              <a:t>ขอทานที่โลกไม่แยแส จะต้องได้รับการยอมรับจากเศรษฐีตลอดนิรันดร</a:t>
            </a:r>
            <a:endParaRPr lang="en-US" b="1" dirty="0" smtClean="0"/>
          </a:p>
          <a:p>
            <a:pPr>
              <a:buNone/>
            </a:pPr>
            <a:r>
              <a:rPr lang="th-TH" b="1" dirty="0" smtClean="0"/>
              <a:t>	+</a:t>
            </a:r>
            <a:r>
              <a:rPr lang="th-TH" b="1" dirty="0" smtClean="0"/>
              <a:t>เกณฑ์การตัดสินในวันพิพากษาโลกคือความสามารถหรือความไม่สามารถที่จะเห็นและแสดงความเมตตาต่อผู้อื่น</a:t>
            </a:r>
            <a:endParaRPr lang="th-TH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พระวาจาของพระเจ้า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b="1" dirty="0" smtClean="0"/>
              <a:t>ความเมตตาหลั่งไหลจากดวงใจมนุษย์,และเพียงพระวาจาของพระเจ้าเท่านั้นที่สามารถสนับสนุนความเมตตามและป้องกันไม่ให้เหือดแห้งหายไป</a:t>
            </a:r>
            <a:r>
              <a:rPr lang="th-TH" dirty="0" smtClean="0"/>
              <a:t> </a:t>
            </a:r>
          </a:p>
          <a:p>
            <a:r>
              <a:rPr lang="th-TH" dirty="0" smtClean="0"/>
              <a:t>+</a:t>
            </a:r>
            <a:r>
              <a:rPr lang="th-TH" b="1" dirty="0" smtClean="0"/>
              <a:t>การกลับใจเกิดขึ้นเมื่อเริ่มได้ยินพระวาจาของพระเจ้า</a:t>
            </a:r>
            <a:r>
              <a:rPr lang="th-TH" dirty="0" smtClean="0"/>
              <a:t>และไม่ใช่อาศัยคนตายที่กลับมีชีวิต</a:t>
            </a:r>
          </a:p>
          <a:p>
            <a:r>
              <a:rPr lang="th-TH" dirty="0" smtClean="0"/>
              <a:t>+</a:t>
            </a:r>
            <a:r>
              <a:rPr lang="th-TH" b="1" dirty="0" smtClean="0"/>
              <a:t>พระวาจาของพระเจ้าสามารถกลับใจมนุษย์พบได้ในความสัมพันธ์กับคนยากจน ... คนยากจนมีความสำคัญที่สุดของพระวรสาร</a:t>
            </a:r>
            <a:r>
              <a:rPr lang="th-TH" dirty="0" smtClean="0"/>
              <a:t> </a:t>
            </a:r>
            <a:endParaRPr lang="en-US" dirty="0" smtClean="0"/>
          </a:p>
          <a:p>
            <a:endParaRPr lang="th-TH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rich young man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3174" y="1588155"/>
            <a:ext cx="3429023" cy="5200058"/>
          </a:xfr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0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th-TH" b="1" dirty="0" smtClean="0"/>
              <a:t>         </a:t>
            </a:r>
            <a:r>
              <a:rPr lang="th-TH" b="1" dirty="0" smtClean="0"/>
              <a:t>บท</a:t>
            </a:r>
            <a:r>
              <a:rPr lang="th-TH" b="1" dirty="0" smtClean="0"/>
              <a:t>ที่  7 เราเปลี่ยนพระทัยของพระเจ้าอย่างไร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th-TH" b="1" dirty="0" smtClean="0"/>
              <a:t>ผู้พิพากษาที่ไร้มโนธรรมและหญิงม่ายผู้รบเร้า </a:t>
            </a:r>
            <a:r>
              <a:rPr lang="th-TH" b="1" i="1" dirty="0" smtClean="0"/>
              <a:t>ลก.18.1-8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2428868"/>
            <a:ext cx="8229600" cy="3768733"/>
          </a:xfrm>
        </p:spPr>
        <p:txBody>
          <a:bodyPr/>
          <a:lstStyle/>
          <a:p>
            <a:pPr>
              <a:buNone/>
            </a:pPr>
            <a:r>
              <a:rPr lang="th-TH" dirty="0" smtClean="0"/>
              <a:t>โฉมพระพักตร์อันทรงพระเมตตากรุณาของพระเจ้า ซึ่งฉายแสงบนชีวิตมนุษย์ ที่เห็นได้ในการภาวนา</a:t>
            </a:r>
          </a:p>
          <a:p>
            <a:pPr>
              <a:buNone/>
            </a:pPr>
            <a:r>
              <a:rPr lang="th-TH" dirty="0" smtClean="0"/>
              <a:t>+ ไม่ใช่เรื่องของความเห็นอกเห็นใจที่เปลี่ยนจิตใจของผู้พิพากษา แต่</a:t>
            </a:r>
            <a:r>
              <a:rPr lang="th-TH" b="1" dirty="0" smtClean="0"/>
              <a:t>เป็นการรบเร้าอย่างต่อเนื่องของแม่ม่ายต่างหาก</a:t>
            </a:r>
            <a:endParaRPr lang="th-TH" b="1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judge and widow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5985" y="1720040"/>
            <a:ext cx="4071966" cy="4886360"/>
          </a:xfr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/>
              <a:t>2.พระเจ้าไม่ใช่ผู้พิพากษา</a:t>
            </a:r>
            <a:r>
              <a:rPr lang="en-US" dirty="0" smtClean="0"/>
              <a:t/>
            </a:r>
            <a:br>
              <a:rPr lang="en-US" dirty="0" smtClean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h-TH" dirty="0" smtClean="0"/>
              <a:t>	+</a:t>
            </a:r>
            <a:r>
              <a:rPr lang="th-TH" b="1" dirty="0" smtClean="0"/>
              <a:t>พระองค์ทรงเป็นพระเจ้าที่ปล่อยองค์ ให้รับคำร้องขอจากผู้คนเกี่ยวกับสถานการณ์ของพวกเขา </a:t>
            </a:r>
            <a:r>
              <a:rPr lang="th-TH" dirty="0" smtClean="0"/>
              <a:t>และสดับฟังคำภาวนาของผู้เลือกสรร (ผู้ยากจนและผู้อ่อนแอ) ที่วิงวอนต่อพระองค์</a:t>
            </a:r>
          </a:p>
          <a:p>
            <a:r>
              <a:rPr lang="th-TH" dirty="0" smtClean="0"/>
              <a:t>+พระองค์ทรงเป็นพระเจ้าผู้เมตตาและกรุณา ไม่โกรธง่าย เปี่ยมด้วยความรักมั่นคง และกลับพระทัยไม่ลงโทษ” (โยนาห์ 4.2) </a:t>
            </a:r>
          </a:p>
          <a:p>
            <a:r>
              <a:rPr lang="th-TH" dirty="0" smtClean="0"/>
              <a:t>+พระเจ้าในพันธสัญญาใหม่และในพันธสัญญาเก่าเป็นพระเจ้าที่ทรงปล่อยให้ดวงพระทัยของพระองค์ถูกสัมผัสได้ เพราะพระองค์ไม่ทรงพระประสงค์ให้คนบาปตาย แต่</a:t>
            </a:r>
            <a:r>
              <a:rPr lang="th-TH" b="1" dirty="0" smtClean="0"/>
              <a:t>โปรดให้พวกเขากลับใจ</a:t>
            </a:r>
            <a:r>
              <a:rPr lang="th-TH" dirty="0" smtClean="0"/>
              <a:t>” (ดู อสค.33.11)</a:t>
            </a:r>
            <a:endParaRPr lang="en-US" dirty="0" smtClean="0"/>
          </a:p>
          <a:p>
            <a:endParaRPr lang="th-TH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3.เราควรขอสิ่งใดและเราสวดภาวนาอย่างไร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h-TH" dirty="0" smtClean="0"/>
              <a:t>+พระจิตเจ้าทรงเป็นของประทานที่สำคัญยิ่งสำหรับผู้วอนขอในเวลาภาวนา </a:t>
            </a:r>
          </a:p>
          <a:p>
            <a:r>
              <a:rPr lang="th-TH" dirty="0" smtClean="0"/>
              <a:t>+	ในการสวดภาวนา เราไม่รู้จะทูลขอสิ่งใด “พระจิตเจ้าเสด็จมาช่วยเหลือเราผู้อ่อนแอ เพราะเราไม่รู้ว่าจะต้องอธิษฐานภาวนาขอสิ่งใดที่เหมาะสม แต่พระจิตเจ้าทรงอธิษฐานภาวนาวอนขอแทนเราด้วยคำที่ไม่อาจบรรยาย และพระผู้ทรงสำรวจจิตใจ ทรงทราบความปรารถนาของพระจิตเจ้า เพราะว่าพระจิตเจ้าทรงอธิษฐานเพื่อบรรดาผู้ศักดิ์สิทธิ์ตามพระประสงค์ของพระเจ้า” (โรม 8.26-27)</a:t>
            </a:r>
            <a:endParaRPr lang="en-US" dirty="0" smtClean="0"/>
          </a:p>
          <a:p>
            <a:r>
              <a:rPr lang="th-TH" dirty="0" smtClean="0"/>
              <a:t>+แม้เมื่อผลลัพธ์ต่างไปจากสิ่งที่หวังไว้ก็ตาม</a:t>
            </a:r>
            <a:endParaRPr lang="en-US" dirty="0" smtClean="0"/>
          </a:p>
          <a:p>
            <a:endParaRPr lang="th-TH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pray with bible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6650" y="1697831"/>
            <a:ext cx="4330700" cy="4330700"/>
          </a:xfr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4.ความพากเพียรในความเชื่อ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h-TH" dirty="0" smtClean="0"/>
              <a:t>+จดหมายถึงชาวฮีบรูว่า “ขณะที่พระเยซูเจ้าทรงพระชนมชีพบนแผ่นดินนี้ พระองค์ทรงอธิษฐาน ทูลขอ คร่ำครวญและร่ำไห้ต่อพระเจ้าผู้ทรงช่วยพระองค์ให้พ้นความตายได้ พระเจ้าทรงฟังเพราะความเคารพยำเกรงของพระเยซูเจ้า ถึงแม้ว่าพระเยซูเจ้าทรงเป็นพระบุตร ก็ยังทรงเรียนรู้ที่จะนอบน้อมเชื่อฟังโดยการรับทรมาน และเมื่อทรงกระทำภารกิจของพระองค์สำเร็จบริบูรณ์แล้ว ก็ทรงเป็นผู้บันดาลความรอดพ้นนิรันดรแก่ทุกคนที่ยอมนอบน้อมเชื่อฟังพระองค์” (ฮีบรู 5.7-9). </a:t>
            </a:r>
          </a:p>
          <a:p>
            <a:r>
              <a:rPr lang="th-TH" dirty="0" smtClean="0"/>
              <a:t>+พระเยซูเจ้าทรงผ่านเวลาแห่งการทดลองในมนุษยภาพของพระองค์ แต่พระองค์ทรง</a:t>
            </a:r>
            <a:r>
              <a:rPr lang="th-TH" dirty="0" smtClean="0"/>
              <a:t>ยึดพระ</a:t>
            </a:r>
            <a:r>
              <a:rPr lang="th-TH" dirty="0" smtClean="0"/>
              <a:t>เมตตาของพระบิดาเจ้า </a:t>
            </a:r>
            <a:endParaRPr lang="th-TH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cross of faith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3042" y="1829818"/>
            <a:ext cx="5643602" cy="4227254"/>
          </a:xfr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พระเจ้าทรงปลอบประโลมเรา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พระองค์ “ทรงปลอบประโลมใจในความทุกข์ยากต่าง ๆ ของเรา เพราะเราได้รับการปลอบประโลมใจจากพระเจ้าแล้ว เราจึงปลอบใจผู้มีความทุกข์ทั้งมวลได้”</a:t>
            </a:r>
            <a:r>
              <a:rPr lang="en-US" dirty="0" smtClean="0"/>
              <a:t>  </a:t>
            </a:r>
            <a:r>
              <a:rPr lang="th-TH" dirty="0" smtClean="0"/>
              <a:t>(2 คร.1.3-4) </a:t>
            </a:r>
          </a:p>
          <a:p>
            <a:r>
              <a:rPr lang="th-TH" dirty="0" smtClean="0"/>
              <a:t>+มีการแปรสภาพจากพระเมตตากรุณาของพระเจ้าให้เป็นการเลือกสรร</a:t>
            </a:r>
          </a:p>
          <a:p>
            <a:r>
              <a:rPr lang="th-TH" dirty="0" smtClean="0"/>
              <a:t>+ท่านเบดาผู้น่าเคารพ (</a:t>
            </a:r>
            <a:r>
              <a:rPr lang="en-US" dirty="0" smtClean="0"/>
              <a:t>Venerable Bede)</a:t>
            </a:r>
            <a:r>
              <a:rPr lang="th-TH" dirty="0" smtClean="0"/>
              <a:t> วิจารณ์ได้ดีเกี่ยวกับการเรียกของเลวี (หรือนักบุญมัทธิว) ว่า “พระเยซูเจ้าทอดพระเนตรคนเก็บภาษีและด้วยสายพระเนตรแห่งพระเมตตากรุณา   พระองค์ได้ทรงเลือกเขาและตรัสกับเขาว่า, “ตามเรามา”  (</a:t>
            </a:r>
            <a:r>
              <a:rPr lang="th-TH" i="1" dirty="0" smtClean="0"/>
              <a:t>บทเทศน์</a:t>
            </a:r>
            <a:r>
              <a:rPr lang="th-TH" dirty="0" smtClean="0"/>
              <a:t> 21.149)</a:t>
            </a:r>
            <a:endParaRPr lang="th-TH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jesus look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1604" y="1857364"/>
            <a:ext cx="6331471" cy="3764070"/>
          </a:xfr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th-TH" sz="3600" b="1" dirty="0" smtClean="0"/>
              <a:t>บทที่ 8 ใครถูกพระเจ้าตัดสินว่าเป็นผู้ชอบธรรม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th-TH" sz="3600" b="1" dirty="0" smtClean="0"/>
              <a:t>เรื่องอุปมาชาวฟาริสีและคนเก็บภาษีในพระวิหาร</a:t>
            </a:r>
            <a:r>
              <a:rPr lang="th-TH" sz="3600" dirty="0" smtClean="0"/>
              <a:t> </a:t>
            </a:r>
            <a:r>
              <a:rPr lang="th-TH" sz="3600" b="1" dirty="0" smtClean="0"/>
              <a:t>ลก.18.9-14</a:t>
            </a:r>
            <a:r>
              <a:rPr lang="en-US" dirty="0" smtClean="0"/>
              <a:t/>
            </a:r>
            <a:br>
              <a:rPr lang="en-US" dirty="0" smtClean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b="1" dirty="0" smtClean="0"/>
              <a:t>1.ไม่ใช่เรื่องของชาติตระกูล</a:t>
            </a:r>
            <a:r>
              <a:rPr lang="th-TH" dirty="0" smtClean="0"/>
              <a:t>ที่ทำให้พวกเขาชอบธรรมหรือเป็นคนบาป,แต่เป็นท่าทีของความสัมพันธ์กับพระเจ้าและความสัมพันธ์กับผู้อื่นมากกว่า</a:t>
            </a:r>
          </a:p>
          <a:p>
            <a:r>
              <a:rPr lang="th-TH" dirty="0" smtClean="0"/>
              <a:t>+</a:t>
            </a:r>
            <a:r>
              <a:rPr lang="th-TH" b="1" dirty="0" smtClean="0"/>
              <a:t>2.การกลับด้าน </a:t>
            </a:r>
          </a:p>
          <a:p>
            <a:pPr>
              <a:buNone/>
            </a:pPr>
            <a:r>
              <a:rPr lang="th-TH" b="1" dirty="0" smtClean="0"/>
              <a:t>	+</a:t>
            </a:r>
            <a:r>
              <a:rPr lang="th-TH" dirty="0" smtClean="0"/>
              <a:t>สิ่งที่เป็นที่พอพระทัยพระเจ้า คือการยอมรับผิด และความหวังที่จะได้รับการอภัย. การยอมรับตนเองว่าเป็นคนบาปเฉพาะพระพักตร์พระเจ้า เป็นเงื่อนไขที่จำเป็นสำหรับการเป็นผู้ชอบธรรม</a:t>
            </a:r>
            <a:endParaRPr lang="en-US" dirty="0" smtClean="0"/>
          </a:p>
          <a:p>
            <a:endParaRPr lang="th-TH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public and Pharisee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5852" y="1857364"/>
            <a:ext cx="6727608" cy="3802561"/>
          </a:xfr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/>
              <a:t>3.พระหรรษทานก่อให้เกิดความชอบธรรม</a:t>
            </a:r>
            <a:r>
              <a:rPr lang="en-US" dirty="0" smtClean="0"/>
              <a:t/>
            </a:r>
            <a:br>
              <a:rPr lang="en-US" dirty="0" smtClean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+มนุษย์ถูกตัดสินให้ชอบธรรมในพระเจ้า โดยทางพระหรรษทานเท่านั้น </a:t>
            </a:r>
          </a:p>
          <a:p>
            <a:r>
              <a:rPr lang="th-TH" dirty="0" smtClean="0"/>
              <a:t>+</a:t>
            </a:r>
            <a:r>
              <a:rPr lang="th-TH" b="1" dirty="0" smtClean="0"/>
              <a:t>คนที่ทำผิดต้องแก้ไข และขอคืนดีกับคนที่เป็นฝ่ายถูก -</a:t>
            </a:r>
            <a:r>
              <a:rPr lang="th-TH" dirty="0" smtClean="0"/>
              <a:t> “กล่าวคือ พระเจ้าทรงทำให้โลกคืนดีกับพระองค์ในองค์พระคริสตเจ้า พระองค์มิได้ทรงเอาผิดกับมนุษย์ แต่ทรงประกาศสารแห่งการคืนดีนี้มอบแก่เรา” (2 คร.5.19) </a:t>
            </a:r>
          </a:p>
          <a:p>
            <a:pPr>
              <a:buNone/>
            </a:pPr>
            <a:r>
              <a:rPr lang="th-TH" dirty="0" smtClean="0"/>
              <a:t>	+  </a:t>
            </a:r>
            <a:r>
              <a:rPr lang="th-TH" dirty="0" smtClean="0"/>
              <a:t>ชาวฟาริสีไม่ได้กลับบ้านพร้อมกับความชอบธรรม เพราะการทำดีของเขาไม่ได้ป้องกันเขาจากการตัดสินคนอื่น ขณะที่พระเจ้าทรงบันดาลให้คนเก็บภา</a:t>
            </a:r>
            <a:r>
              <a:rPr lang="th-TH" cap="small" dirty="0" smtClean="0"/>
              <a:t>ษี</a:t>
            </a:r>
            <a:r>
              <a:rPr lang="th-TH" dirty="0" smtClean="0"/>
              <a:t>เป็นคนชอบธรรม เพราะเขาหลีกเลี่ยงการตัดสินคนอื่น  </a:t>
            </a:r>
            <a:endParaRPr lang="en-US" dirty="0" smtClean="0"/>
          </a:p>
          <a:p>
            <a:endParaRPr lang="th-TH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/>
              <a:t>4.ความยุติธรรมที่เปี่ยมด้วยพระเมตตากรุณาของพระเจ้า</a:t>
            </a:r>
            <a:r>
              <a:rPr lang="en-US" dirty="0" smtClean="0"/>
              <a:t/>
            </a:r>
            <a:br>
              <a:rPr lang="en-US" dirty="0" smtClean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พันธสัญญาเดิมและพันธสัญญาใหม่เต็มไปด้วยความยุติธรรม ที่เปิดเผยโฉมพระพักตร์ของพระเจ้าโดยไม่เข้าใจผิดที่เห็นดีเป็นชั่ว.แต่เป็นการเปลี่ยนจากชั่วมาเป็นดีมากกว่า เรื่องอัปยศที่พระเยซูเจ้ายั่วยุให้บางคนที่คิดว่าตัวเขาเป็นผู้ชอบธรรม ยิ่งเข้มข้นขึ้นอีก ผ่านทางเรื่องอัปยศแห่งกางเขน “เพราะเห็นแก่เรา พระเจ้าจึงทรงทำให้พระเยซูเจ้าผู้ไม่รู้จักบาปเป็นผู้รับบาป เพื่อว่าในพระองค์เราจะได้กลายเป็นผู้ชอบธรรมของพระเจ้า” (2 คร.5.21) </a:t>
            </a:r>
          </a:p>
          <a:p>
            <a:pPr>
              <a:buNone/>
            </a:pPr>
            <a:endParaRPr lang="th-TH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th-TH" dirty="0"/>
          </a:p>
        </p:txBody>
      </p:sp>
      <p:pic>
        <p:nvPicPr>
          <p:cNvPr id="4" name="Content Placeholder 3" descr="Pope washed  feet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662" y="1643050"/>
            <a:ext cx="7314376" cy="403256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2255</Words>
  <Application>Microsoft Office PowerPoint</Application>
  <PresentationFormat>On-screen Show (4:3)</PresentationFormat>
  <Paragraphs>124</Paragraphs>
  <Slides>60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1" baseType="lpstr">
      <vt:lpstr>Office Theme</vt:lpstr>
      <vt:lpstr>เรื่องอุปมาแห่งความเมตตา  (The Parables of Mercy)</vt:lpstr>
      <vt:lpstr>Slide 2</vt:lpstr>
      <vt:lpstr>เรื่องอุปมาแห่งความเมตตาของพระเยซูเจ้า 3 เรื่องที่บันทึกในพระวรสารโดยนักบุญลูกา-อุปมาเรื่องบิดาผู้อารี/ เงินเหรียญที่หายไป/ชาวซามาเรียผู้ใจดี </vt:lpstr>
      <vt:lpstr>Slide 4</vt:lpstr>
      <vt:lpstr>ในสมณโองการ พระพักตร์แห่งเมตตาธรรม  (Misericordiae Vultus พระสมณโองการที่สมเด็จพระสันตะปาปาทรงประกาศโอกาสปีศักดิ์สิทธิ์แห่งเมตตาธรรม  (Jubilee Year of Mercy) </vt:lpstr>
      <vt:lpstr>บทนำ : พระเยซูเจ้า    พระเมตตากรุณา   และเรื่องอุปมา </vt:lpstr>
      <vt:lpstr>Slide 7</vt:lpstr>
      <vt:lpstr>ลักษณะของความเมตตา</vt:lpstr>
      <vt:lpstr>เหตุใดพระเยซูเจ้าทรงใช้เรื่องอุปมา</vt:lpstr>
      <vt:lpstr>Slide 10</vt:lpstr>
      <vt:lpstr>การพลิกกลับด้าน</vt:lpstr>
      <vt:lpstr>บทที่ 2 ใครก็ตามที่ได้รับการอภัยบาปมากกว่า  ก็จะรักมากกว่า เรื่องอุปมาลูกหนี้ 2 คนและเจ้าหนี้ ลก.7.36-50</vt:lpstr>
      <vt:lpstr>Slide 13</vt:lpstr>
      <vt:lpstr>3. “ผู้ที่ได้รับการอภัยน้อยก็ย่อมมีความรักน้อย” (ข้อ 47) </vt:lpstr>
      <vt:lpstr>Slide 15</vt:lpstr>
      <vt:lpstr> 4.การยกบาปและความเชื่อที่ช่วยให้รอดพ้น </vt:lpstr>
      <vt:lpstr>Slide 17</vt:lpstr>
      <vt:lpstr>5.ความหมายมีนัยอะไรสำหรับชุมชน</vt:lpstr>
      <vt:lpstr>Slide 19</vt:lpstr>
      <vt:lpstr>บทที่ 3 ความเมตตาสงสารสำหรับคนแปลกหน้า เรื่องอุปมาชาวสะมาเรียใจดี  ลก.10.25-37 </vt:lpstr>
      <vt:lpstr>1.ธรรมบัญญัติที่สำคัญที่สุด </vt:lpstr>
      <vt:lpstr>Slide 22</vt:lpstr>
      <vt:lpstr>2.จากความรู้สึกเห็นใจถึงการลงมือช่วยเหลือ </vt:lpstr>
      <vt:lpstr>วิธีคิดธรรมดาในสมัยของพระเยซูเจ้า  </vt:lpstr>
      <vt:lpstr>Slide 25</vt:lpstr>
      <vt:lpstr>ความเห็นอกเห็นใจที่แท้จริง</vt:lpstr>
      <vt:lpstr>4.พูดย้อนกลับ-เรื่องอุปมาฉายแสงบนชีวิตด้วยการลบล้างด้วยวิธีคิดที่ปกติแสนธรรมดา  </vt:lpstr>
      <vt:lpstr>5.การปฏิบัติตามธรรมบัญญัติ </vt:lpstr>
      <vt:lpstr>1. คนบาปประเภทต่างๆ </vt:lpstr>
      <vt:lpstr>2.คนเลี้ยงแกะและแกะที่ได้รับการช่วยชีวิตรอดตาย </vt:lpstr>
      <vt:lpstr>Slide 31</vt:lpstr>
      <vt:lpstr>3.แม่บ้านและเงินเหรียญที่หาพบ แบบอย่างของการเลือกสิ่งที่ดีที่สุดและความพยายามจนถึงที่สุด </vt:lpstr>
      <vt:lpstr> บทที่ 4 พระเยซูเจ้าและชุมชนกับโฉมหน้าของคนเลี้ยงแกะ  </vt:lpstr>
      <vt:lpstr> บทที่ 5 ความเมตตาหาที่สุดมิได้ บิดาผู้ใจดี  ลก.15.11-32 </vt:lpstr>
      <vt:lpstr>บุตรชายคนโต</vt:lpstr>
      <vt:lpstr>Slide 36</vt:lpstr>
      <vt:lpstr> 2.บิดาทิ้งบ้านถึงสองครั้ง </vt:lpstr>
      <vt:lpstr>3.บุตรที่ตายไปแล้วกลับมีชีวิตอีก </vt:lpstr>
      <vt:lpstr>Slide 39</vt:lpstr>
      <vt:lpstr>4.การกลับจากเรื่องอุปมาไปสู่ชีวิตจริง  นั่นคือการพบปะกับศักเคียส </vt:lpstr>
      <vt:lpstr>Slide 41</vt:lpstr>
      <vt:lpstr>บทที่ 6 สิ่งที่ตรงกันข้ามกับพระเมตตากรุณา เรื่องอุปมาเศรษฐีกับลาซารัส (ลก.16.19-31) </vt:lpstr>
      <vt:lpstr>Slide 43</vt:lpstr>
      <vt:lpstr>2.เขาไม่ได้รับความเมตตา </vt:lpstr>
      <vt:lpstr>พระวาจาของพระเจ้า</vt:lpstr>
      <vt:lpstr>Slide 46</vt:lpstr>
      <vt:lpstr>          บทที่  7 เราเปลี่ยนพระทัยของพระเจ้าอย่างไร ผู้พิพากษาที่ไร้มโนธรรมและหญิงม่ายผู้รบเร้า ลก.18.1-8</vt:lpstr>
      <vt:lpstr>Slide 48</vt:lpstr>
      <vt:lpstr>2.พระเจ้าไม่ใช่ผู้พิพากษา </vt:lpstr>
      <vt:lpstr>3.เราควรขอสิ่งใดและเราสวดภาวนาอย่างไร</vt:lpstr>
      <vt:lpstr>Slide 51</vt:lpstr>
      <vt:lpstr>4.ความพากเพียรในความเชื่อ</vt:lpstr>
      <vt:lpstr>Slide 53</vt:lpstr>
      <vt:lpstr>พระเจ้าทรงปลอบประโลมเรา</vt:lpstr>
      <vt:lpstr>Slide 55</vt:lpstr>
      <vt:lpstr> บทที่ 8 ใครถูกพระเจ้าตัดสินว่าเป็นผู้ชอบธรรม เรื่องอุปมาชาวฟาริสีและคนเก็บภาษีในพระวิหาร ลก.18.9-14 </vt:lpstr>
      <vt:lpstr>Slide 57</vt:lpstr>
      <vt:lpstr>3.พระหรรษทานก่อให้เกิดความชอบธรรม </vt:lpstr>
      <vt:lpstr>4.ความยุติธรรมที่เปี่ยมด้วยพระเมตตากรุณาของพระเจ้า </vt:lpstr>
      <vt:lpstr>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เรื่องอุปมาแห่งความเมตตา (The Parables of Mercy)</dc:title>
  <dc:creator>pornsiri</dc:creator>
  <cp:lastModifiedBy>pornsiri</cp:lastModifiedBy>
  <cp:revision>38</cp:revision>
  <dcterms:created xsi:type="dcterms:W3CDTF">2016-06-07T10:38:50Z</dcterms:created>
  <dcterms:modified xsi:type="dcterms:W3CDTF">2016-06-10T01:08:24Z</dcterms:modified>
</cp:coreProperties>
</file>