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03" r:id="rId5"/>
    <p:sldId id="259" r:id="rId6"/>
    <p:sldId id="260" r:id="rId7"/>
    <p:sldId id="304" r:id="rId8"/>
    <p:sldId id="261" r:id="rId9"/>
    <p:sldId id="263" r:id="rId10"/>
    <p:sldId id="305" r:id="rId11"/>
    <p:sldId id="262" r:id="rId12"/>
    <p:sldId id="264" r:id="rId13"/>
    <p:sldId id="306" r:id="rId14"/>
    <p:sldId id="266" r:id="rId15"/>
    <p:sldId id="267" r:id="rId16"/>
    <p:sldId id="307" r:id="rId17"/>
    <p:sldId id="268" r:id="rId18"/>
    <p:sldId id="269" r:id="rId19"/>
    <p:sldId id="270" r:id="rId20"/>
    <p:sldId id="308" r:id="rId21"/>
    <p:sldId id="272" r:id="rId22"/>
    <p:sldId id="273" r:id="rId23"/>
    <p:sldId id="274" r:id="rId24"/>
    <p:sldId id="271" r:id="rId25"/>
    <p:sldId id="309" r:id="rId26"/>
    <p:sldId id="275" r:id="rId27"/>
    <p:sldId id="310" r:id="rId28"/>
    <p:sldId id="265" r:id="rId29"/>
    <p:sldId id="311" r:id="rId30"/>
    <p:sldId id="276" r:id="rId31"/>
    <p:sldId id="312" r:id="rId32"/>
    <p:sldId id="277" r:id="rId33"/>
    <p:sldId id="313" r:id="rId34"/>
    <p:sldId id="278" r:id="rId35"/>
    <p:sldId id="314" r:id="rId36"/>
    <p:sldId id="279" r:id="rId37"/>
    <p:sldId id="315" r:id="rId38"/>
    <p:sldId id="280" r:id="rId39"/>
    <p:sldId id="316" r:id="rId40"/>
    <p:sldId id="281" r:id="rId41"/>
    <p:sldId id="317" r:id="rId42"/>
    <p:sldId id="282" r:id="rId43"/>
    <p:sldId id="283" r:id="rId44"/>
    <p:sldId id="318" r:id="rId45"/>
    <p:sldId id="284" r:id="rId46"/>
    <p:sldId id="319" r:id="rId47"/>
    <p:sldId id="285" r:id="rId48"/>
    <p:sldId id="287" r:id="rId49"/>
    <p:sldId id="325" r:id="rId50"/>
    <p:sldId id="288" r:id="rId51"/>
    <p:sldId id="324" r:id="rId52"/>
    <p:sldId id="289" r:id="rId53"/>
    <p:sldId id="327" r:id="rId54"/>
    <p:sldId id="291" r:id="rId55"/>
    <p:sldId id="292" r:id="rId56"/>
    <p:sldId id="328" r:id="rId57"/>
    <p:sldId id="293" r:id="rId58"/>
    <p:sldId id="294" r:id="rId59"/>
    <p:sldId id="295" r:id="rId60"/>
    <p:sldId id="329" r:id="rId61"/>
    <p:sldId id="296" r:id="rId62"/>
    <p:sldId id="330" r:id="rId63"/>
    <p:sldId id="297" r:id="rId64"/>
    <p:sldId id="298" r:id="rId65"/>
    <p:sldId id="299" r:id="rId66"/>
    <p:sldId id="331" r:id="rId67"/>
    <p:sldId id="300" r:id="rId68"/>
    <p:sldId id="332" r:id="rId69"/>
    <p:sldId id="290" r:id="rId70"/>
    <p:sldId id="301" r:id="rId71"/>
    <p:sldId id="333" r:id="rId72"/>
    <p:sldId id="302" r:id="rId73"/>
    <p:sldId id="334" r:id="rId74"/>
    <p:sldId id="286" r:id="rId75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B02D-DC44-4169-AB31-AC0C2B56941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823B-3208-4994-9E53-1E0F281BB7F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B02D-DC44-4169-AB31-AC0C2B56941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823B-3208-4994-9E53-1E0F281BB7F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B02D-DC44-4169-AB31-AC0C2B56941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823B-3208-4994-9E53-1E0F281BB7F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B02D-DC44-4169-AB31-AC0C2B56941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823B-3208-4994-9E53-1E0F281BB7F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B02D-DC44-4169-AB31-AC0C2B56941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823B-3208-4994-9E53-1E0F281BB7F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B02D-DC44-4169-AB31-AC0C2B56941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823B-3208-4994-9E53-1E0F281BB7F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B02D-DC44-4169-AB31-AC0C2B56941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823B-3208-4994-9E53-1E0F281BB7F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B02D-DC44-4169-AB31-AC0C2B56941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823B-3208-4994-9E53-1E0F281BB7F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B02D-DC44-4169-AB31-AC0C2B56941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823B-3208-4994-9E53-1E0F281BB7F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B02D-DC44-4169-AB31-AC0C2B56941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823B-3208-4994-9E53-1E0F281BB7F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B02D-DC44-4169-AB31-AC0C2B56941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823B-3208-4994-9E53-1E0F281BB7F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6B02D-DC44-4169-AB31-AC0C2B56941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0823B-3208-4994-9E53-1E0F281BB7FC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b="1" dirty="0" smtClean="0"/>
              <a:t>ศีลอภัยบาป</a:t>
            </a:r>
            <a:r>
              <a:rPr lang="en-US" b="1" dirty="0" smtClean="0"/>
              <a:t>:</a:t>
            </a:r>
            <a:r>
              <a:rPr lang="th-TH" b="1" dirty="0" smtClean="0"/>
              <a:t>ศีลศักดิ์สิทธิ์แห่งพระเมตตา</a:t>
            </a:r>
            <a:endParaRPr lang="th-TH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Confession:The</a:t>
            </a:r>
            <a:r>
              <a:rPr lang="en-US" dirty="0" smtClean="0"/>
              <a:t> Sacrament of Mercy</a:t>
            </a:r>
            <a:endParaRPr lang="th-TH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บทนำ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 smtClean="0"/>
              <a:t>ศีลศักดิ์สิทธิ์แห่งการอภัยบาป  ทำให้ผู้อยู่ในพระคริสตเจ้ามีประสบการณ์ถึงความรักของพระเจ้าที่เต็มไปด้วยพระเมตตา </a:t>
            </a:r>
          </a:p>
          <a:p>
            <a:pPr>
              <a:buNone/>
            </a:pPr>
            <a:r>
              <a:rPr lang="th-TH" dirty="0" smtClean="0"/>
              <a:t>	+การอภัยบาปมาโดยอาศัยพระโลหิตของพระคริสตเจ้าที่ได้หลั่งอกมา (อฟ 1.7)</a:t>
            </a:r>
          </a:p>
          <a:p>
            <a:pPr>
              <a:buNone/>
            </a:pPr>
            <a:r>
              <a:rPr lang="th-TH" dirty="0" smtClean="0"/>
              <a:t>	+</a:t>
            </a:r>
            <a:r>
              <a:rPr lang="th-TH" b="1" dirty="0" smtClean="0"/>
              <a:t>ภารกิจและอำนาจการโปรดบาปที่บรรดาอัครสาวกได้รับมอบหมายจากพระเยซูเจ้า เมื่อกลับคืนพระชนมชีพ</a:t>
            </a:r>
          </a:p>
          <a:p>
            <a:r>
              <a:rPr lang="th-TH" dirty="0" smtClean="0"/>
              <a:t>+บาปทำให้การมีชีวิตร่วมกันฉันพี่น้องเกิดการแตกแยก ศีลอภัยบาปซ่อมแซมหรือบูรณะการมีชีวิตร่วมกัน  (</a:t>
            </a:r>
            <a:r>
              <a:rPr lang="th-TH" i="1" dirty="0" smtClean="0"/>
              <a:t>คำสอนพระศาสนจักรคาทอลิก </a:t>
            </a:r>
            <a:r>
              <a:rPr lang="th-TH" dirty="0" smtClean="0"/>
              <a:t>ข้อ 1469)</a:t>
            </a:r>
            <a:endParaRPr lang="th-TH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บทที่ 1 การให้อภัยบาปของพระเยซูเจ้า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h-TH" dirty="0" smtClean="0"/>
              <a:t>+พระเยซูเจ้าทรงรักษาคนอัมพาตที่เมืองคาเปอรนาอุม (มก2.7) “ลูกเอ๋ย บาปของท่านได้รับการอภัยแล้ว”</a:t>
            </a:r>
          </a:p>
          <a:p>
            <a:pPr>
              <a:buNone/>
            </a:pPr>
            <a:r>
              <a:rPr lang="th-TH" dirty="0" smtClean="0"/>
              <a:t>+ความเข้าใจผิด  “การอภัยบาปเป็นเอกสิทธิ์ของพระเจ้าแต่เพียงพระองค์เดียว”</a:t>
            </a:r>
          </a:p>
          <a:p>
            <a:pPr>
              <a:buNone/>
            </a:pPr>
            <a:r>
              <a:rPr lang="th-TH" dirty="0" smtClean="0"/>
              <a:t>+ “ลูกเอ๋ย”  พระเยซูเจ้าทรงอภัยบาปของเด็กน้อย คนอัมพาตเข้าเฝ้าพระเยซูเจ้า ทำให้เขาเข้าใกล้พระอาณาจักรของพระเจ้าที่ซึ่ง ความเชื่อ การกลับใจและข่าวดีได้รวมกัน (มก 1.15)</a:t>
            </a:r>
          </a:p>
          <a:p>
            <a:pPr>
              <a:buNone/>
            </a:pPr>
            <a:endParaRPr lang="th-TH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อัมพาตคาเปอรทนาอุม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050" y="1728754"/>
            <a:ext cx="3574541" cy="427201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h-TH" dirty="0" smtClean="0"/>
              <a:t>	+ธรรมาจารย์ข้องใจว่า “ทำไมคนนี้จึงพูดเช่นนี้ เขากล่าวดูหมิ่นพระเจ้า(มก 2.7) เพราะพวกเขาเชื่อว่าพระเจ้าจะทรงสำแดงการอภัยบาป (อสย 43.25) ในยุคของพระเมสสิยาห์ ที่ทำการไถ่กู้ประชากรของพระองค์ให้รอดพ้นและจะอภัยบาปผิดต่างๆ (มคา 7.18-19) “พระองค์ทรงเหวี่ยงบาปของข้าพเจ้าทั้งหลายลงไปในทะเลลึก”</a:t>
            </a:r>
          </a:p>
          <a:p>
            <a:endParaRPr lang="th-TH" dirty="0" smtClean="0"/>
          </a:p>
          <a:p>
            <a:r>
              <a:rPr lang="th-TH" dirty="0" smtClean="0"/>
              <a:t>+การอภัยบาปของพระเยซูเจ้าขัดผลประโยชน์ทางการเงินของธรรมาจารย์ ตามธรรมประเพณีของชาวยิว มีเพียงธรรมาจารย์เท่านั้นที่ติดต่อกับพระเจ้าในบทบาทของตัวแทนของการไถ่ชดเชยบาป</a:t>
            </a:r>
            <a:endParaRPr lang="th-TH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ความอัศจรรย์ของประสบการณ์ได้รับการอภัยบาป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 smtClean="0"/>
              <a:t>พระเมตตาของพระบิดาเจ้าที่หลั่งไหลผ่านทางพระมหาทรมานของพระเยซูคริสตเจ้านั้น</a:t>
            </a:r>
          </a:p>
          <a:p>
            <a:r>
              <a:rPr lang="th-TH" dirty="0" smtClean="0"/>
              <a:t>+การอภัยบาปเป็นประสบการณ์ของการฟื้นฟูที่รื้อฟื้นพระหรรษทานของศีลล้างบาป</a:t>
            </a:r>
          </a:p>
          <a:p>
            <a:r>
              <a:rPr lang="th-TH" dirty="0" smtClean="0"/>
              <a:t>+การอภัยบาปเป็นประสบการณ์ของการสนิทชิดใกล้ ให้แต่ละคนตอบสนองด้วยการแสดงออกถึงความเชื่อ นำผู้มีความเชื่อเข้าสู่ชุมชนผู้ที่เชื่อในพระเจ้า</a:t>
            </a:r>
            <a:endParaRPr lang="th-TH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confessio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455" y="2143116"/>
            <a:ext cx="6633529" cy="3714776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บทที่ 1 บิดาและบุตรชายสองคน (ลก 15.11-32)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เน้นถึงพระราชกิจของพระเจ้าและความปีติยินดีของพระองค์ในการค้นพบสิ่งที่หายไป</a:t>
            </a:r>
          </a:p>
          <a:p>
            <a:r>
              <a:rPr lang="th-TH" b="1" dirty="0" smtClean="0"/>
              <a:t>+ประสบการณ์ของบาป</a:t>
            </a:r>
          </a:p>
          <a:p>
            <a:r>
              <a:rPr lang="th-TH" b="1" dirty="0"/>
              <a:t> </a:t>
            </a:r>
            <a:r>
              <a:rPr lang="th-TH" b="1" dirty="0" smtClean="0"/>
              <a:t>         ลูกคนเล็ก- </a:t>
            </a:r>
            <a:r>
              <a:rPr lang="th-TH" dirty="0" smtClean="0"/>
              <a:t>บาปอยู่ในธรรมชาติของเราโดยกำเนิดอยู่แล้ว และอยู่ในจุดเดิมซ้ำๆ ที่สติสัมปชัญญะของเราจะสูญหายไป</a:t>
            </a:r>
          </a:p>
          <a:p>
            <a:pPr>
              <a:buNone/>
            </a:pPr>
            <a:r>
              <a:rPr lang="th-TH" dirty="0" smtClean="0"/>
              <a:t>                 ชีวิตที่มีความเชื่ออย่างแท้จริงจะต้องรักษาดูแลสติสัมปชัญญะของเราไว้อย่างระมัดระวัง          </a:t>
            </a:r>
            <a:endParaRPr lang="th-TH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บาปคืออะไร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บาปคือ “การแยกตัว” ออกจากพระบิดาเจ้า ห่างไกลความเป็นพี่น้องกัน และทำให้จิตใจว้าวุ่น</a:t>
            </a:r>
          </a:p>
          <a:p>
            <a:r>
              <a:rPr lang="th-TH" dirty="0"/>
              <a:t> </a:t>
            </a:r>
            <a:r>
              <a:rPr lang="th-TH" dirty="0" smtClean="0"/>
              <a:t>           บาปคือทุกสิ่งที่ทำให้เราอยูห่างจากการตระหนักถึงบ้านของพระบิดาเจ้าที่ทรงจัดเตรียมไว้ให้เรา</a:t>
            </a:r>
            <a:endParaRPr lang="th-TH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prodigal so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2" y="1846502"/>
            <a:ext cx="4483479" cy="4082828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พระบิดาเจ้าใส่จิต “ใหม่”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 smtClean="0"/>
              <a:t>พระบิดาเจ้าผู้ทรงสามารถใส่จิต “ใหม่” ไว้ในพวกเขาได้ </a:t>
            </a:r>
            <a:r>
              <a:rPr lang="th-TH" dirty="0" smtClean="0"/>
              <a:t>(ดู อสค 11.19) “มนุษย์พิจารณาบาปต่อหน้า ซึ่งกล่าวหาตนว่ามีความผิดด้วยการกล่าวโทษ ได้มีการยอมรรับผิดชอบ และเปิดตนเองสู่พระเจ้า  และการมีชีวิตร่วมกันกับพระศษสนจักรถึงขนาดมีจุดหมายที่จะทำให้อนาคตใหม่เป็นไปได้” (คำสอนพระศาสนจักรคาทอลิกข้อ 1455)</a:t>
            </a:r>
            <a:endParaRPr lang="th-TH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ความสัมพันธ์กับพระบิดาเจ้า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“ฉันจะสลัดพฤติกรรมนี้เพียงใดนะ ฉันจึงจะไม่ต้องรับโทษ” ปัญหาไม่ได้อยู่ที่เราเป็นคนบาป </a:t>
            </a:r>
            <a:r>
              <a:rPr lang="th-TH" b="1" dirty="0" smtClean="0"/>
              <a:t>แต่ปัญหาอยู่ที่เราไม่ยินยอมให้ตัวเราเองได้รับการเปลี่ยนแปลงที่จะเผชิญหน้ากับพระคริสตเจ้าในความรัก</a:t>
            </a:r>
            <a:r>
              <a:rPr lang="th-TH" dirty="0" smtClean="0"/>
              <a:t>” </a:t>
            </a:r>
          </a:p>
          <a:p>
            <a:r>
              <a:rPr lang="th-TH" dirty="0" smtClean="0"/>
              <a:t>+เราพลาดเป้าคือการมีชีวิตอยู่อย่างบุตรพระเจ้า มีชีวิตพระ</a:t>
            </a:r>
          </a:p>
          <a:p>
            <a:r>
              <a:rPr lang="th-TH" dirty="0" smtClean="0"/>
              <a:t>+บิดาไม่เคยคิดมาก แต่เป็นที่รักลูกคนเล็กโดยไม่คิดเล็กกคิดน้อยและไม่คิดเปรียบเทียบกับอะไรเลย เขาก็จะกลับคืนสถานะที่แท้จริงแก่ลูกชายของเขา</a:t>
            </a:r>
            <a:endParaRPr lang="th-TH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history of salvatio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4605" y="1928802"/>
            <a:ext cx="7684130" cy="414340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การเข้าสู่บ้านของบิดาของสองพี่น้อง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 smtClean="0"/>
              <a:t>ทั้งสองพี่น้องยอมรับการให้อภัยของพระบิดา ที่จะฟื้นฟูชีวิตและทำให้เราทุกคนกลับเป็นพี่น้องกัน</a:t>
            </a:r>
          </a:p>
          <a:p>
            <a:r>
              <a:rPr lang="th-TH" dirty="0" smtClean="0"/>
              <a:t>+ “การกลับมาของบุตรชายคนเล็ก ก็เท่ากับการกลับมีชีวิตใหม่อีกครั้งหนึ่ง (ลก 15.24) การกลับมีชีวิตใหม่คือชีวิตปัสกาอย่างสมบูรณ์แบบ</a:t>
            </a:r>
          </a:p>
          <a:p>
            <a:pPr algn="ctr"/>
            <a:r>
              <a:rPr lang="th-TH" dirty="0" smtClean="0"/>
              <a:t>+</a:t>
            </a:r>
            <a:r>
              <a:rPr lang="th-TH" b="1" dirty="0" smtClean="0"/>
              <a:t>ของขวัญแห่งพระเมตตา</a:t>
            </a:r>
          </a:p>
          <a:p>
            <a:r>
              <a:rPr lang="th-TH" b="1" dirty="0" smtClean="0"/>
              <a:t>“</a:t>
            </a:r>
            <a:r>
              <a:rPr lang="th-TH" dirty="0" smtClean="0"/>
              <a:t>เพราะท่านทุกคนที่ได้รับศีลล้างบาปพระคริสตเจ้า ก็สวมพระคริสตเจ้าไว้” (กท 3.27) ผลก็คือ “ท่านจงขจัดความชั่วทุกอย่าง.. ท่านจงสวมใส่วิสัยมนุษย์ใหม่..เพื่อมุงไปหาความรู้ตามภาพลักษณ์ขององค์พระผู้สร้าง” (คส 3.8-10)</a:t>
            </a:r>
            <a:endParaRPr lang="th-TH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การกลับใจอย่างต่อเนื่อง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การกลับใจครั้งที่สองเป็นภาระหน้ที่ต่อตนเองสำหรับทั้งพระศาสนจักร...เป็นขบวนการเปลี่ยนแปลของ “หัวใจที่เป็นทุกข์” (สดด 51.19)  ที่ได้รับการชักนำโดยพระหรรษทาน (ความช่วยเหลือของพระเจ้า) ที่จะตอบสนองความรักเมตตากรุณาของพระเจ้าผู้ทรงรักเราก่อน (เทียบ ยน 6.44/12.32/1 ยน 4.10-คำสอนพระศาสนจักรคาทอลิก 1428)</a:t>
            </a:r>
            <a:endParaRPr lang="th-TH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prayerful jesu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1" y="1612884"/>
            <a:ext cx="5178011" cy="453076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งานเลี้ยงปัสกา-อาหารค่ำมื้อสุดท้าย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“ผู้ที่ได้รับเชิญมาในงานวิวาหมงคลของลูกแกะย่อมเป็นสุข” (วว 19.9) รวมอยู่ในขั้นตอนของพิธีบูชาขอบพระคุณ</a:t>
            </a:r>
          </a:p>
          <a:p>
            <a:r>
              <a:rPr lang="th-TH" dirty="0" smtClean="0"/>
              <a:t>+ “การกลับใจและการใช้โทษบาปในชีวิตประจำวันพบแหล่งท่อธารและอาหารบำรุงเลี้ยงในศีลมหาสนิท เพราะในศีลมหาสนิท เครื่องบูชาของพระคริสตเจ้าทำให้เราคืนดีกับพระเจ้าเป็นปัจจุบัน </a:t>
            </a:r>
          </a:p>
          <a:p>
            <a:r>
              <a:rPr lang="th-TH" dirty="0" smtClean="0"/>
              <a:t>บรรดาผู้ซึ่งดำเนินชีวิตตามแบบพระคริสตเจ้าได้รรับการบำรุงเลี้ยงและทำให้เข้มแข็งโดยอาศัยศีลมหาสนิท” (</a:t>
            </a:r>
            <a:r>
              <a:rPr lang="th-TH" i="1" dirty="0" smtClean="0"/>
              <a:t>คำสอนพระศาสนจักรคาทอลิก </a:t>
            </a:r>
            <a:r>
              <a:rPr lang="th-TH" dirty="0" smtClean="0"/>
              <a:t>1435)</a:t>
            </a:r>
            <a:endParaRPr lang="th-TH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บทที่ 3 หนี้และลูกหนี้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 smtClean="0"/>
              <a:t>การทำความดีของชาวยิว </a:t>
            </a:r>
            <a:r>
              <a:rPr lang="th-TH" dirty="0" smtClean="0"/>
              <a:t>มี 3 อย่างคือ การทำทาน การสวดภาวนา และการอดอาหาร (มธ 6.1-8)</a:t>
            </a:r>
          </a:p>
          <a:p>
            <a:r>
              <a:rPr lang="th-TH" dirty="0" smtClean="0"/>
              <a:t>+บทข้าแต่พระบิดา การวอนขอ 7 ประการ  ช่วงแรกเป็นการริเริ่มของพระเจ้า ใช้สรรพนามบุคคลที่สองในการแสดงความเป็นเจ้าของมนุษย์ สวนการวอนขอ 4 ประการหลังเกี่ยวเนื่องกับความต้องการพื้นฐานของมนุษย์ โดยใช้สรรพนามบุคคลที่หนึ่ง ประการที่ 5 เป็นการวอนขอการอภัย</a:t>
            </a:r>
            <a:endParaRPr lang="th-TH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1. อุปมาเรื่องลูกหนี้ไร้เมตตา (มธ 18 )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นักบุญเปโตรทูลถามพระเยซูเจ้าว่า “ข้าพเจ้าต้องยกโทษให้พี่น้องถึงเจ็ดครั้งหรือไม่” (มธ 18.21)</a:t>
            </a:r>
          </a:p>
          <a:p>
            <a:r>
              <a:rPr lang="th-TH" dirty="0" smtClean="0"/>
              <a:t>+ ความเมตตาไม่มีขอบเขตและให้อภัยโดยปราศจากกานบจำนวนครั้งและปราศจากข้อจำกัดใดๆ</a:t>
            </a:r>
          </a:p>
          <a:p>
            <a:r>
              <a:rPr lang="th-TH" dirty="0" smtClean="0"/>
              <a:t>+การให้อภัยหนี้สินจำนวนมาก ส่งผลให้นรับใช้มีความกตัญญูและความเห็นอกเห็นใจจากการที่เขาได้ประโยชน์นั้น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" name="Content Placeholder 5" descr="two forgiver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1" y="1804270"/>
            <a:ext cx="4442534" cy="4267936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ความยุติธรรมกับการกระทำของคนผิด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+</a:t>
            </a:r>
            <a:r>
              <a:rPr lang="th-TH" b="1" dirty="0" smtClean="0"/>
              <a:t>คนรับใช้ควรแผ่ขยายวามเมตตากรุณาที่ได้รับจากเจ้าหนี้แก่ผู้อื่นด้วย </a:t>
            </a:r>
            <a:r>
              <a:rPr lang="th-TH" dirty="0" smtClean="0"/>
              <a:t>ความเมตตาทำให้ทุกสิ่งเป็นไปได้โดยอาศัยการวอนขอ</a:t>
            </a:r>
          </a:p>
          <a:p>
            <a:r>
              <a:rPr lang="th-TH" dirty="0" smtClean="0"/>
              <a:t>+ความยุติธรรมที่มิได้คำนึงถึงหนี้จำนวนมหาศาลเลย แต่พิจารณาเพียงการกระทำของคนรับใช้เท่านั้น</a:t>
            </a:r>
          </a:p>
          <a:p>
            <a:r>
              <a:rPr lang="th-TH" dirty="0" smtClean="0"/>
              <a:t>+ความเป็นพี่น้องเกิดขึ้นและอุดมจากการให้อภัย ในทางกลับกัน กลายเป้นพื้นฐานอ้างอิงสำหรับการพิพากษาครั้งสุดท้าย (มธ 28.35)</a:t>
            </a:r>
            <a:endParaRPr lang="th-TH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บทที่ 4 พระพรของพระจิตเจ้าและการอภัยบาป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+พระเยซูเจ้าประทานอำนาจแห่งการให้อภัยแก่อัครสาวก และส่งต่อให้บรรดาศิษย์  จนถึงพระสงฆ์ที่ฟังแก้บาปในปัจจุบัน เป็นงานที่พวกเขาจะต้องกระทำในความสมพันธ์อย่างใกล้ชิดกับพระพรที่หลั่งมาจากพระจิตเจ้า</a:t>
            </a:r>
          </a:p>
          <a:p>
            <a:r>
              <a:rPr lang="th-TH" dirty="0" smtClean="0"/>
              <a:t>+อาศัยการกลับคืนพระชนมชีพของพระเยซูเจ้า ความรักของพระเจ้ามีชัยชนะเหนืออำนาจใด ที่ทำให้มนุษย์ถูกกักไว้ในความกลัว ศิษย์มั่นใจในชัยชนะของพระองค์</a:t>
            </a:r>
            <a:endParaRPr lang="th-TH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2511420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พระเยซูเจ้าทรง “เป่าลมแห่งชีวิต (พระ)  เข้าจมูกของศิษย์</a:t>
            </a:r>
            <a:r>
              <a:rPr lang="th-TH" sz="3600" dirty="0" smtClean="0"/>
              <a:t>พระเยซูเจ้าผู้ทรงกลับคืนชีพตรัสกับอัครสาวกว่า เรามอบสันติสุขไว้ให้ท่านทั้งหลาย” (ยน 14.27-29) พร้อมกับประทานอำนาจในการอภัยแก่ศิษย์ 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b="1" dirty="0"/>
          </a:p>
        </p:txBody>
      </p:sp>
      <p:pic>
        <p:nvPicPr>
          <p:cNvPr id="4" name="Content Placeholder 3" descr="new priest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6650" y="3037681"/>
            <a:ext cx="4330700" cy="29083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บทที่ 5  บทภาวนาโปรดบาป</a:t>
            </a:r>
            <a:r>
              <a:rPr lang="th-TH" sz="3200" dirty="0" smtClean="0"/>
              <a:t/>
            </a:r>
            <a:br>
              <a:rPr lang="th-TH" sz="3200" dirty="0" smtClean="0"/>
            </a:br>
            <a:r>
              <a:rPr lang="th-TH" sz="3200" b="1" dirty="0" smtClean="0"/>
              <a:t>“พระเจ้าผู้ทรงเป็นบิดาแห่งพระเมตตา</a:t>
            </a:r>
            <a:br>
              <a:rPr lang="th-TH" sz="3200" b="1" dirty="0" smtClean="0"/>
            </a:br>
            <a:r>
              <a:rPr lang="th-TH" sz="3200" b="1" dirty="0" smtClean="0"/>
              <a:t> ได้ทรงคืนดีกับโลกด้วยพระองค์เอง”</a:t>
            </a:r>
            <a:r>
              <a:rPr lang="th-TH" sz="3200" dirty="0" smtClean="0"/>
              <a:t/>
            </a:r>
            <a:br>
              <a:rPr lang="th-TH" sz="3200" dirty="0" smtClean="0"/>
            </a:br>
            <a:endParaRPr lang="th-TH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14620"/>
            <a:ext cx="8229600" cy="3411543"/>
          </a:xfrm>
        </p:spPr>
        <p:txBody>
          <a:bodyPr/>
          <a:lstStyle/>
          <a:p>
            <a:r>
              <a:rPr lang="th-TH" dirty="0" smtClean="0"/>
              <a:t>+ประวัติศาสตร์ของประชากรของพระเจ้า ปรากฏขึ้นด้วยการปลดปล่อยมนษย์ให้เป็นอิสระของพระเจ้า ผู้ “ทรงเมตตากรุณา กริ้วช้า ทรงความรักมั่นคงและทรงซื่อสัตย์อย่างมากล้น” (สดด 86.10)  </a:t>
            </a:r>
          </a:p>
          <a:p>
            <a:endParaRPr lang="th-TH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trinity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1936838"/>
            <a:ext cx="5330183" cy="3992492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แนวคิดแรก-พระเมตตาของพระบิดาเจ้า  การอภัยบาปเกิดขึ้นมาจากพระประสงค์ของพระเจ้าที่เสรีและหนักแน่นในการไถ่กู้โลกทั้งมวลให้รอด </a:t>
            </a:r>
            <a:r>
              <a:rPr lang="th-TH" dirty="0" smtClean="0"/>
              <a:t>1.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86058"/>
            <a:ext cx="8229600" cy="3340105"/>
          </a:xfrm>
        </p:spPr>
        <p:txBody>
          <a:bodyPr/>
          <a:lstStyle/>
          <a:p>
            <a:pPr>
              <a:buNone/>
            </a:pPr>
            <a:endParaRPr lang="th-TH" b="1" dirty="0" smtClean="0"/>
          </a:p>
          <a:p>
            <a:r>
              <a:rPr lang="th-TH" b="1" dirty="0" smtClean="0"/>
              <a:t>การอพยพออกจากประเทศอียิปต์และ</a:t>
            </a:r>
            <a:r>
              <a:rPr lang="th-TH" b="1" dirty="0" err="1" smtClean="0"/>
              <a:t>พันธ</a:t>
            </a:r>
            <a:r>
              <a:rPr lang="th-TH" b="1" dirty="0" smtClean="0"/>
              <a:t>สัญญาที่ภูเขาซีนาย </a:t>
            </a:r>
            <a:r>
              <a:rPr lang="th-TH" dirty="0" smtClean="0"/>
              <a:t>ได้ผลึกพระเมตตาของพระเจ้าต่อประชากรของพระองค์ </a:t>
            </a:r>
          </a:p>
          <a:p>
            <a:r>
              <a:rPr lang="th-TH" dirty="0" smtClean="0"/>
              <a:t>+</a:t>
            </a:r>
            <a:r>
              <a:rPr lang="th-TH" dirty="0" err="1" smtClean="0"/>
              <a:t>ประชากรยิ</a:t>
            </a:r>
            <a:r>
              <a:rPr lang="th-TH" dirty="0" smtClean="0"/>
              <a:t>วกลายเป็นประชากรศักดิ์สิทธิ์ตามพระสัญญา</a:t>
            </a:r>
          </a:p>
          <a:p>
            <a:r>
              <a:rPr lang="th-TH" dirty="0" smtClean="0"/>
              <a:t>+เป็นพื้นฐานที่จะพัฒนามาเป็นศีลศักดิ์สิทธิ์แห่งการคืนดี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moses cross red sea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999561"/>
            <a:ext cx="7055384" cy="4001207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แนวคิดที่ 2-พระเมตตามีแนวโน้ม</a:t>
            </a:r>
            <a:br>
              <a:rPr lang="th-TH" b="1" dirty="0" smtClean="0"/>
            </a:br>
            <a:r>
              <a:rPr lang="th-TH" b="1" dirty="0" smtClean="0"/>
              <a:t>มุ่งไปสู่ความเป็นหนึ่งเดียวกัน 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ศีลอภัยบาปผลักดันความปรารถนาของเขาให้ตระหนักถึงพระเจ้าพระบิดาผู้เปี่ยมด้วยความรัก</a:t>
            </a:r>
          </a:p>
          <a:p>
            <a:r>
              <a:rPr lang="th-TH" dirty="0" smtClean="0"/>
              <a:t>+ซึ่งความรักซึ่งชีวิตมีความเชื่อจะเปลี่ยนแปลงกลับใจอย่างสมบูรณ์</a:t>
            </a:r>
          </a:p>
          <a:p>
            <a:r>
              <a:rPr lang="th-TH" dirty="0" smtClean="0"/>
              <a:t>+บทภาวนาโปรดบาปเป็นพระ</a:t>
            </a:r>
            <a:r>
              <a:rPr lang="th-TH" dirty="0" err="1" smtClean="0"/>
              <a:t>หรรษ</a:t>
            </a:r>
            <a:r>
              <a:rPr lang="th-TH" dirty="0" smtClean="0"/>
              <a:t>ทานที่แผ่ซ่านในตัวคนบาปที่เปิดจิตใจ ความคิดและความปรารถนาของเขาให้กับชีวิตที่ใกล้ชิดสนิทกับพระเจ้า</a:t>
            </a:r>
          </a:p>
          <a:p>
            <a:endParaRPr lang="th-TH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consoling Jesu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64" y="1501434"/>
            <a:ext cx="2857520" cy="4294088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/>
          </a:bodyPr>
          <a:lstStyle/>
          <a:p>
            <a:r>
              <a:rPr lang="th-TH" b="1" dirty="0" smtClean="0"/>
              <a:t>ประการที่ 3 การให้อภัยของพระเจ้าได้มาถึง</a:t>
            </a:r>
            <a:br>
              <a:rPr lang="th-TH" b="1" dirty="0" smtClean="0"/>
            </a:br>
            <a:r>
              <a:rPr lang="th-TH" b="1" dirty="0" smtClean="0"/>
              <a:t>คริสตชนที่เป็นคนบาปด้วยการคิดถึงโลกทั้งมวล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125791"/>
          </a:xfrm>
        </p:spPr>
        <p:txBody>
          <a:bodyPr/>
          <a:lstStyle/>
          <a:p>
            <a:r>
              <a:rPr lang="th-TH" dirty="0" smtClean="0"/>
              <a:t>+”การปลดปล่อยจากการเป็นทาสของความเสื่อมสลาย เพื่อไปรับอิสรภาพอันรุ่งเรืองของบรรดาบุตรของพระเจ้า” (รม 8.21)</a:t>
            </a:r>
          </a:p>
          <a:p>
            <a:r>
              <a:rPr lang="th-TH" dirty="0" smtClean="0"/>
              <a:t>+ความเป็นน้ำหนึ่งใจเดียวกันของพระ</a:t>
            </a:r>
            <a:r>
              <a:rPr lang="th-TH" dirty="0" err="1" smtClean="0"/>
              <a:t>หรรษ</a:t>
            </a:r>
            <a:r>
              <a:rPr lang="th-TH" dirty="0" smtClean="0"/>
              <a:t>ทานแห่งการไถ่กู้ให้รอด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jesus full of holy spirit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487" y="1710920"/>
            <a:ext cx="3246611" cy="4075533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การรับศีลอภัยบาป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 smtClean="0"/>
              <a:t>การรับศีลอภัยบาป </a:t>
            </a:r>
            <a:r>
              <a:rPr lang="th-TH" dirty="0" smtClean="0"/>
              <a:t>ผู้สารภาพบาปได้รับพระพรแห่งการอภัย พระพรผลักดันพวกเขาไปข้างหน้า ..มุ่งนำสรรพสิ่งให้กลับคืนดีกับพระเจ้า</a:t>
            </a:r>
          </a:p>
          <a:p>
            <a:r>
              <a:rPr lang="th-TH" dirty="0" smtClean="0"/>
              <a:t>+เขาไว้ใจพระองค์ในการที่จะสร้างโลกซึ่งเกิดขึ้นใหม่ ด้วยความปรารถนาที่จะกลับไปสู่โลกใหม่นั้น </a:t>
            </a:r>
          </a:p>
          <a:p>
            <a:pPr>
              <a:buNone/>
            </a:pPr>
            <a:r>
              <a:rPr lang="th-TH" dirty="0" smtClean="0"/>
              <a:t>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ordinatio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2" y="1663168"/>
            <a:ext cx="3541447" cy="4194724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จุดสูงสุดแห่งการคืนดี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+    จุดสูงสุดแห่งการคืนดีที่สำเร็จโดยพระบุตรของพระเจ้า คือ การ</a:t>
            </a:r>
          </a:p>
          <a:p>
            <a:pPr>
              <a:buNone/>
            </a:pPr>
            <a:r>
              <a:rPr lang="th-TH" dirty="0" smtClean="0"/>
              <a:t>	มอบชีวิตของพระเยซูเจ้าบนไม้กางเขนเพื่อมนุษย์ทุกคน เมื่อพระองค์ทรงวอนขอและได้รับการอภัยจากพระบิดาเจ้า (ลก 23.34)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cruxificaito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8757" y="1785926"/>
            <a:ext cx="5340911" cy="4000528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เมื่อพระองค์ทรงส่งพระจิตเจ้ามาเพื่อให้อภัยบาป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h-TH" dirty="0" smtClean="0"/>
              <a:t>+</a:t>
            </a:r>
            <a:r>
              <a:rPr lang="th-TH" b="1" dirty="0" smtClean="0"/>
              <a:t>การอภัยบาปเกิดขึ้นจากการสิ้นพระชนม์ของพระเยซูเจ้าบนไม้กางเขนนั้น </a:t>
            </a:r>
            <a:r>
              <a:rPr lang="th-TH" dirty="0" err="1" smtClean="0"/>
              <a:t>ไปสู่ค</a:t>
            </a:r>
            <a:r>
              <a:rPr lang="th-TH" dirty="0" smtClean="0"/>
              <a:t>ริสตชนทุกคนด้วยอานิสงส์ของพระเจ้าเจ้าที่หลั่งออกมาโดยพระเจ้า ผ่านทางพระ</a:t>
            </a:r>
            <a:r>
              <a:rPr lang="th-TH" dirty="0" err="1" smtClean="0"/>
              <a:t>คริสต</a:t>
            </a:r>
            <a:r>
              <a:rPr lang="th-TH" dirty="0" smtClean="0"/>
              <a:t>เจ้าผู้ทรงกลับคืนพระ</a:t>
            </a:r>
            <a:r>
              <a:rPr lang="th-TH" dirty="0" err="1" smtClean="0"/>
              <a:t>ชนม</a:t>
            </a:r>
            <a:r>
              <a:rPr lang="th-TH" dirty="0" smtClean="0"/>
              <a:t>ชีพ..</a:t>
            </a:r>
          </a:p>
          <a:p>
            <a:pPr>
              <a:buNone/>
            </a:pPr>
            <a:r>
              <a:rPr lang="th-TH" dirty="0" smtClean="0"/>
              <a:t>+พระจิตเจ้าทรงปรากฏขึ้นเป็นดั่งพลังที่จะยินยอมให้แผนการไถ่กู้ของพระบิดาเจ้าที่ดำเนินโดยพระบุตรเจ้านั้นสำเร็จไป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holy spirit and  salvic pla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63" y="1676556"/>
            <a:ext cx="3108027" cy="4324211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พระจิตเจ้ากับ</a:t>
            </a:r>
            <a:r>
              <a:rPr lang="th-TH" b="1" dirty="0" err="1" smtClean="0"/>
              <a:t>พระศา</a:t>
            </a:r>
            <a:r>
              <a:rPr lang="th-TH" b="1" dirty="0" smtClean="0"/>
              <a:t>สนจักร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+พระเยซูเจ้าผู้ทรงกลับคืนพระ</a:t>
            </a:r>
            <a:r>
              <a:rPr lang="th-TH" dirty="0" err="1" smtClean="0"/>
              <a:t>ชนม</a:t>
            </a:r>
            <a:r>
              <a:rPr lang="th-TH" dirty="0" smtClean="0"/>
              <a:t>ชีพได้ประทานพระจิตเจ้าองค์เดียวกันแก่ศิษย์ของพระองค์</a:t>
            </a:r>
          </a:p>
          <a:p>
            <a:r>
              <a:rPr lang="th-TH" dirty="0" smtClean="0"/>
              <a:t>+พระจิตเจ้าทรงรวบรวมผู้ที่ได้รับศีลล้างบาปให้เป็นหนึ่งเดียวกับ</a:t>
            </a:r>
          </a:p>
          <a:p>
            <a:pPr>
              <a:buNone/>
            </a:pPr>
            <a:r>
              <a:rPr lang="th-TH" dirty="0" smtClean="0"/>
              <a:t>	พระคริสตเจ้า และพวกเขาเป็นหนึ่งเดียวกันเอง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holy spirit life of church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5" y="1708280"/>
            <a:ext cx="5440422" cy="4435364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th-TH" sz="4000" b="1" dirty="0" smtClean="0"/>
              <a:t>พระจิตเจ้ากระทำให้ผู้รับศีลล้างบาปอยู่ในกระบวนการกลับใจ</a:t>
            </a:r>
            <a:r>
              <a:rPr lang="th-TH" b="1" dirty="0" smtClean="0"/>
              <a:t/>
            </a:r>
            <a:br>
              <a:rPr lang="th-TH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92500" lnSpcReduction="10000"/>
          </a:bodyPr>
          <a:lstStyle/>
          <a:p>
            <a:r>
              <a:rPr lang="th-TH" dirty="0" smtClean="0"/>
              <a:t>	  </a:t>
            </a:r>
          </a:p>
          <a:p>
            <a:pPr>
              <a:buNone/>
            </a:pPr>
            <a:r>
              <a:rPr lang="th-TH" dirty="0" smtClean="0"/>
              <a:t>			-ตระหนักถึงบาปของเขา</a:t>
            </a:r>
          </a:p>
          <a:p>
            <a:pPr>
              <a:buNone/>
            </a:pPr>
            <a:r>
              <a:rPr lang="th-TH" dirty="0" smtClean="0"/>
              <a:t>			- เขาเข้าไปในที่แก้บาปด้วย “การกลับใจ” (ภาษากรีก </a:t>
            </a:r>
            <a:r>
              <a:rPr lang="en-US" dirty="0" smtClean="0"/>
              <a:t>           </a:t>
            </a:r>
            <a:r>
              <a:rPr lang="en-US" dirty="0" err="1" smtClean="0"/>
              <a:t>metanoia</a:t>
            </a:r>
            <a:r>
              <a:rPr lang="en-US" dirty="0" smtClean="0"/>
              <a:t>-</a:t>
            </a:r>
            <a:r>
              <a:rPr lang="th-TH" dirty="0" smtClean="0"/>
              <a:t>พร้อมที่จะกลับใจ)	          </a:t>
            </a:r>
          </a:p>
          <a:p>
            <a:pPr>
              <a:buNone/>
            </a:pPr>
            <a:r>
              <a:rPr lang="th-TH" dirty="0" smtClean="0"/>
              <a:t>			- การพิจารณามโนธรรม หาวิธีปรับปรุงตัว เพื่อเกิดใหม่ด้วยพระ</a:t>
            </a:r>
            <a:r>
              <a:rPr lang="th-TH" dirty="0" err="1" smtClean="0"/>
              <a:t>หรรษ</a:t>
            </a:r>
            <a:r>
              <a:rPr lang="th-TH" dirty="0" smtClean="0"/>
              <a:t>ทานแห่งความรักของพระเจ้า</a:t>
            </a:r>
          </a:p>
          <a:p>
            <a:pPr>
              <a:buNone/>
            </a:pPr>
            <a:r>
              <a:rPr lang="th-TH" dirty="0" smtClean="0"/>
              <a:t>			- และปรับปรุงความสัมพันธ์ความเป็นพี่น้อง</a:t>
            </a:r>
          </a:p>
          <a:p>
            <a:pPr>
              <a:buNone/>
            </a:pPr>
            <a:r>
              <a:rPr lang="th-TH" dirty="0" smtClean="0"/>
              <a:t>			-เขาได้รับคืนดีกับ</a:t>
            </a:r>
            <a:r>
              <a:rPr lang="th-TH" dirty="0" err="1" smtClean="0"/>
              <a:t>พระศา</a:t>
            </a:r>
            <a:r>
              <a:rPr lang="th-TH" dirty="0" smtClean="0"/>
              <a:t>สนจักร </a:t>
            </a:r>
          </a:p>
          <a:p>
            <a:pPr>
              <a:buNone/>
            </a:pPr>
            <a:r>
              <a:rPr lang="th-TH" dirty="0" smtClean="0"/>
              <a:t>			-เขาจะคืนดีกับสิ่งสร้างทั้งมวล (พระดำรัสเตือน </a:t>
            </a:r>
            <a:r>
              <a:rPr lang="en-US" dirty="0" err="1" smtClean="0"/>
              <a:t>Reconciliatio</a:t>
            </a:r>
            <a:r>
              <a:rPr lang="en-US" dirty="0" smtClean="0"/>
              <a:t> et </a:t>
            </a:r>
            <a:r>
              <a:rPr lang="en-US" dirty="0" err="1" smtClean="0"/>
              <a:t>Paenitentia</a:t>
            </a:r>
            <a:r>
              <a:rPr lang="en-US" dirty="0" smtClean="0"/>
              <a:t> </a:t>
            </a:r>
            <a:r>
              <a:rPr lang="th-TH" dirty="0" smtClean="0"/>
              <a:t>ข้อ 31)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we carry the cros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0" y="1770321"/>
            <a:ext cx="4332079" cy="4230447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ขั้นตอนการใช้โทษบาป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+ชุมชนจะสนับสนุนการกลับใจของเขา ด้วยการสวดภาวนาเพื่อการใช้โทษบาป</a:t>
            </a:r>
          </a:p>
          <a:p>
            <a:r>
              <a:rPr lang="th-TH" dirty="0" smtClean="0"/>
              <a:t>+ “พระสงฆ์ต้องมีความรู้ถ่องแท้ถึงพฤติกรรมคริสตชน...เคารพนับถือ...รักความจริง...ซื่อสัตย์ต่อคำสั่งสอนของพระศาสนจักร..ปฏิบัติต่อผู้ใช้โทษบาปด้วยความอดทน...นำไปสู่การรักษาเยียวยาและความเป็นผู้ใหญ่เต็มตัว...พระสงฆ์ต้องสวดภาวนาและทำพลีกรรมเพื่อเขา และมอบเขาไว้กับพระเมตตาขององค์พระผู้เป็นเจ้า” (</a:t>
            </a:r>
            <a:r>
              <a:rPr lang="th-TH" i="1" dirty="0" smtClean="0"/>
              <a:t>คำสอนพระศาสนจักรคาทอลิก</a:t>
            </a:r>
            <a:r>
              <a:rPr lang="th-TH" dirty="0" smtClean="0"/>
              <a:t> ข้อ 1466)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การให้อภัยและสันติสุข “ใหม่”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สันติสุขเป็นผลสุดท้ายของกิจการไถ่กู้ให้รอดที่เกิดขึ้นจากพระเมตตาของพระบิดาเจ้า มาจากการสารภาพบาป</a:t>
            </a:r>
          </a:p>
          <a:p>
            <a:pPr algn="ctr">
              <a:buNone/>
            </a:pPr>
            <a:r>
              <a:rPr lang="th-TH" dirty="0" smtClean="0"/>
              <a:t>+</a:t>
            </a:r>
            <a:r>
              <a:rPr lang="th-TH" b="1" dirty="0" smtClean="0"/>
              <a:t>สันติสุข “ใหม่” </a:t>
            </a:r>
          </a:p>
          <a:p>
            <a:r>
              <a:rPr lang="th-TH" dirty="0" smtClean="0"/>
              <a:t>+มาจาการสิ้นพระชนม์และการกลับคืนพระ</a:t>
            </a:r>
            <a:r>
              <a:rPr lang="th-TH" dirty="0" err="1" smtClean="0"/>
              <a:t>ชนม</a:t>
            </a:r>
            <a:r>
              <a:rPr lang="th-TH" dirty="0" smtClean="0"/>
              <a:t>ชีพของพระเยซูเจ้า</a:t>
            </a:r>
          </a:p>
          <a:p>
            <a:r>
              <a:rPr lang="th-TH" dirty="0" smtClean="0"/>
              <a:t>+เอาชนะความแตกแยกที่ทำให้พระเจ้าอยู่ห่างจากพี่น้อง</a:t>
            </a:r>
          </a:p>
          <a:p>
            <a:r>
              <a:rPr lang="th-TH" dirty="0" smtClean="0"/>
              <a:t>+ทำให้ศิษย์มีความกล้าหาญและพลังในการประกาศ</a:t>
            </a:r>
            <a:r>
              <a:rPr lang="th-TH" dirty="0" err="1" smtClean="0"/>
              <a:t>พระวร</a:t>
            </a:r>
            <a:r>
              <a:rPr lang="th-TH" dirty="0" smtClean="0"/>
              <a:t>สาร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pashal lif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1802" y="1629190"/>
            <a:ext cx="2839712" cy="4228702"/>
          </a:xfr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b="1" dirty="0" smtClean="0"/>
              <a:t>การปกมือของพระสงฆ์พร้อมกับบทภาวนายกบาป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th-TH" b="1" dirty="0" smtClean="0"/>
              <a:t>การปกมือของพระสงฆ์พร้อมกับบทภาวนายกบาป</a:t>
            </a:r>
          </a:p>
          <a:p>
            <a:pPr algn="just"/>
            <a:r>
              <a:rPr lang="th-TH" dirty="0" smtClean="0"/>
              <a:t>เป็นการแสดงถึงพระพรที่หลั่งไหลมาจากพระจิตเจ้าในการอภัยบาป  / การกลับคืนดี และการรวมกันเป็นหนึ่งเดียวกับพระเยซูเจ้า</a:t>
            </a:r>
          </a:p>
          <a:p>
            <a:pPr algn="ctr">
              <a:buNone/>
            </a:pPr>
            <a:r>
              <a:rPr lang="th-TH" b="1" dirty="0" smtClean="0"/>
              <a:t> ศีลอภัยบาป “ยกบาป”</a:t>
            </a:r>
          </a:p>
          <a:p>
            <a:pPr algn="just"/>
            <a:r>
              <a:rPr lang="th-TH" b="1" dirty="0" smtClean="0"/>
              <a:t>- การเปล่งวาจา “บทภาวนายกบาป” </a:t>
            </a:r>
            <a:r>
              <a:rPr lang="th-TH" dirty="0" smtClean="0"/>
              <a:t>มีประสิทธิผล  เพราะพระบิดา พระบุตรและพระจิตทรงกระทำร่วมกัน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jesus lay hand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8911" y="2428868"/>
            <a:ext cx="6616767" cy="3000396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บทที่ 6 ศีลศักดิ์สิทธิ์แห่งการคืนดีในการอภิบาล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th-TH" b="1" dirty="0" smtClean="0"/>
              <a:t>1.กำหนดรูปแบบของมโนธรรม ซึ่งเป็นแสงสว่างแห่ง</a:t>
            </a:r>
          </a:p>
          <a:p>
            <a:pPr algn="ctr">
              <a:buNone/>
            </a:pPr>
            <a:r>
              <a:rPr lang="th-TH" b="1" dirty="0" smtClean="0"/>
              <a:t>พระหรรษทานที่ทำให้ตระหนักถึงบาป</a:t>
            </a:r>
          </a:p>
          <a:p>
            <a:pPr algn="ctr">
              <a:buNone/>
            </a:pPr>
            <a:r>
              <a:rPr lang="th-TH" b="1" dirty="0" smtClean="0"/>
              <a:t>-เสียงของพระเจ้าในตัวเรา เพื่อรู้จักตัวเอง อาศัยพระจิต</a:t>
            </a:r>
          </a:p>
          <a:p>
            <a:pPr algn="ctr"/>
            <a:r>
              <a:rPr lang="th-TH" b="1" dirty="0" smtClean="0"/>
              <a:t>+วิธีที่ดีที่สุด คือปล่อยให้พระหรรษทานของพระเจ้าทำงานและแสดงในตัวเรา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2.การศึกษาถึงความหมายของการสำนึกผิด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 smtClean="0"/>
              <a:t>-ต้องตระหนักว่าตนเองเป็นคนบาป </a:t>
            </a:r>
            <a:r>
              <a:rPr lang="th-TH" dirty="0" smtClean="0"/>
              <a:t>เพื่อจะไม่ทำอะไรที่จะหลีก</a:t>
            </a:r>
            <a:r>
              <a:rPr lang="th-TH" dirty="0" err="1" smtClean="0"/>
              <a:t>เลี่ย่ง</a:t>
            </a:r>
            <a:r>
              <a:rPr lang="th-TH" dirty="0" smtClean="0"/>
              <a:t>บาป หรือ ขจัดบาป เพื่อจะเห็นความสำคัญของพระ</a:t>
            </a:r>
            <a:r>
              <a:rPr lang="th-TH" dirty="0" err="1" smtClean="0"/>
              <a:t>หรรษ</a:t>
            </a:r>
            <a:r>
              <a:rPr lang="th-TH" dirty="0" smtClean="0"/>
              <a:t>ทานแห่งการไถ่กู้ให้รอด</a:t>
            </a:r>
          </a:p>
          <a:p>
            <a:r>
              <a:rPr lang="th-TH" b="1" dirty="0" smtClean="0"/>
              <a:t>+ “การรู้จักพระเยซูเจ้าของข้าพเจ้า ข้าพเจ้ายอมสูญเสียทุกสิ่ง </a:t>
            </a:r>
            <a:r>
              <a:rPr lang="th-TH" dirty="0" smtClean="0"/>
              <a:t>เพื่อจะได้องค์พระ</a:t>
            </a:r>
            <a:r>
              <a:rPr lang="th-TH" dirty="0" err="1" smtClean="0"/>
              <a:t>คริสต</a:t>
            </a:r>
            <a:r>
              <a:rPr lang="th-TH" dirty="0" smtClean="0"/>
              <a:t>เจ้ามาเป็นกำไรและอยู่ในพระองค์...” (</a:t>
            </a:r>
            <a:r>
              <a:rPr lang="th-TH" dirty="0" err="1" smtClean="0"/>
              <a:t>ฟป</a:t>
            </a:r>
            <a:r>
              <a:rPr lang="th-TH" dirty="0" smtClean="0"/>
              <a:t> 3.7-12)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hs on m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487" y="2148668"/>
            <a:ext cx="3637785" cy="3637785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“การได้องค์พระคริสตเจ้ามาเป็นกำไรและอยู่ในพระองค์...”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-การสำนึกผิดเปิดให้มโนธรรมได้มีสำนึกถึงบาป เรียกร้องให้ซ่อมแซมการทำบาปผิดนั้น / บาปขัดขวางเราจากการไว้วางใจต่อดวงพระทัยที่เปี่ยมด้วยความเมตตากรุณาและต่อความดีนานับปาการที่พระเจ้าทรงจูงใจเราให้อยู่ “ในพระคริสต์” 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hs over js and m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3384" y="1714488"/>
            <a:ext cx="5817778" cy="4357718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“การอยู่ในองค์พระคริสตเยซู”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“การอยู่ในองค์พระคริสตเยซู” เป็นการบรรลุเป้าหมายแห่งการดำเนินชีวิตในพระคริสตเจ้า มิใช่ในตัวเรา และยินยอมให้พระหรรษทานของพระเจ้าทำงานและมีผลในตัวเราและโดยตัวเรา</a:t>
            </a: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holy spirit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4878" y="2000240"/>
            <a:ext cx="4959418" cy="3714776"/>
          </a:xfr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r>
              <a:rPr lang="th-TH" b="1" u="sng" dirty="0" smtClean="0"/>
              <a:t>การกลับใจที่แท้จริง  </a:t>
            </a:r>
            <a:r>
              <a:rPr lang="th-TH" b="1" dirty="0" smtClean="0"/>
              <a:t>คือการสร้างพื้นที่ว่างในการกระทำของเขาในตัวเรา สิ่งนี้</a:t>
            </a:r>
            <a:r>
              <a:rPr lang="th-TH" b="1" dirty="0" err="1" smtClean="0"/>
              <a:t>เป็นพัล</a:t>
            </a:r>
            <a:r>
              <a:rPr lang="th-TH" b="1" dirty="0" smtClean="0"/>
              <a:t>วัตที่สร้างบุคลิกลักษณะในทุกๆความสัมพันธ์กับความรักอย่างแท้จริง</a:t>
            </a:r>
          </a:p>
          <a:p>
            <a:r>
              <a:rPr lang="th-TH" b="1" dirty="0" smtClean="0"/>
              <a:t>- </a:t>
            </a:r>
            <a:r>
              <a:rPr lang="th-TH" b="1" u="sng" dirty="0" smtClean="0"/>
              <a:t>“ความรักเป็น “บรมสุข” แท้จริง </a:t>
            </a:r>
            <a:r>
              <a:rPr lang="th-TH" b="1" dirty="0" smtClean="0"/>
              <a:t>เป็นการเดินทางต่อเนื่องที่ต้องพยายามออกไปจากความเป็น “อัตตา” แล้วเข้าสู่ความเป็นอิสระโดยอาศัยการมอบตนเองแก่ผู้อื่น ซึ่งจะทำให้ค้นพบตนเอง อันจะเป็นผลให้ได้พบพระเจ้าด้วย” (พระ</a:t>
            </a:r>
            <a:r>
              <a:rPr lang="th-TH" b="1" dirty="0" err="1" smtClean="0"/>
              <a:t>สมณสาส์น</a:t>
            </a:r>
            <a:r>
              <a:rPr lang="th-TH" b="1" dirty="0" smtClean="0"/>
              <a:t> พระเจ้าคือความรัก โดยพระสันตะปาปากิตติคุณ</a:t>
            </a:r>
            <a:r>
              <a:rPr lang="th-TH" b="1" dirty="0" err="1" smtClean="0"/>
              <a:t>เบเนดิกต์</a:t>
            </a:r>
            <a:r>
              <a:rPr lang="th-TH" b="1" dirty="0" smtClean="0"/>
              <a:t>) นี่เป็นหนทางที่นำเรามุ่งไปรับศีลอภัยบาป</a:t>
            </a:r>
          </a:p>
          <a:p>
            <a:endParaRPr lang="en-US" b="1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3. การมีชีวิตกลับคืนดี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th-TH" b="1" dirty="0" smtClean="0"/>
              <a:t>การอภัยโทษของพระเจ้า</a:t>
            </a:r>
          </a:p>
          <a:p>
            <a:r>
              <a:rPr lang="th-TH" dirty="0" smtClean="0"/>
              <a:t>-ทำให้คนบาปสำนึกผิด แล้วการอภัยโทษของพระเจ้าแผ่รัศมีไปทั้งชุมชนโดยการเปลี่ยนรูปเป็นสัมพันธภาพระหว่างบุคคลและส่งต่อไปยังรูปแบบการดำเนินชีวิตของ</a:t>
            </a:r>
            <a:r>
              <a:rPr lang="th-TH" dirty="0" err="1" smtClean="0"/>
              <a:t>พระศา</a:t>
            </a:r>
            <a:r>
              <a:rPr lang="th-TH" dirty="0" smtClean="0"/>
              <a:t>สนจักรทั้งมวลหรือ “ประชากรของพระเจ้า” </a:t>
            </a:r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pour hs on the world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1802" y="1608786"/>
            <a:ext cx="2928958" cy="4401440"/>
          </a:xfr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การทำให้พระจิตของพระเจ้าต้องเศร้าหมอง (</a:t>
            </a:r>
            <a:r>
              <a:rPr lang="th-TH" b="1" dirty="0" err="1" smtClean="0"/>
              <a:t>อฟ</a:t>
            </a:r>
            <a:r>
              <a:rPr lang="th-TH" b="1" dirty="0" smtClean="0"/>
              <a:t> 4.30-32)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th-TH" b="1" dirty="0" smtClean="0"/>
              <a:t>การทำให้พระจิตของพระเจ้าต้องเศร้าหมอง หมายถึงการที่เราไม่ยอมให้พระจิตเจ้าทรงทำงานในตัวเรา </a:t>
            </a:r>
          </a:p>
          <a:p>
            <a:pPr algn="ctr"/>
            <a:r>
              <a:rPr lang="th-TH" b="1" dirty="0" smtClean="0"/>
              <a:t>- สร้างทัศนคติในการร่วมมือกันรับผิดชอบแผนการไถ่กู้ของ</a:t>
            </a:r>
          </a:p>
          <a:p>
            <a:pPr algn="ctr">
              <a:buNone/>
            </a:pPr>
            <a:r>
              <a:rPr lang="th-TH" b="1" dirty="0" smtClean="0"/>
              <a:t>พระเจ้าที่เปิดเผยในประวัติศาสตร์ที่ผ่านมา</a:t>
            </a:r>
            <a:endParaRPr lang="en-US" b="1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จดหมายถึงชาวเอเฟซัส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 smtClean="0"/>
              <a:t>พฤติกรรมที่ไม่สอดคล้องกับสถานะของคนใหม่ที่ได้รับศีลล้างบาปแล้ว </a:t>
            </a:r>
          </a:p>
          <a:p>
            <a:r>
              <a:rPr lang="th-TH" b="1" dirty="0" smtClean="0"/>
              <a:t>-ทิ้งความโกรธด้วยความเอื้ออาทรกัน/มีแต่ใจกว้าง/การยอมรับกันด้วยการให้อภัยที่เป็นจุดหมายสูงสุด</a:t>
            </a:r>
            <a:endParaRPr lang="en-US" b="1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การให้อภัย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-คนเราสามารถยอมรับและให้อภัยกันเพราะพระเจ้าทรงยอมรับและให้อภัยเขาอย่างไม่มีเงื่อนไข </a:t>
            </a:r>
          </a:p>
          <a:p>
            <a:r>
              <a:rPr lang="th-TH" dirty="0" smtClean="0"/>
              <a:t>-การให้อภัยจึงเป็นของประทานให้เปล่า เพื่อที่จะได้เข้าร่วมเป็นพี่น้องกัน</a:t>
            </a:r>
          </a:p>
          <a:p>
            <a:r>
              <a:rPr lang="th-TH" dirty="0" smtClean="0"/>
              <a:t>+ความเป็นน้ำหนึ่งใจเดียวกัน เป็นลักษณะเด่นของ</a:t>
            </a:r>
            <a:r>
              <a:rPr lang="th-TH" dirty="0" err="1" smtClean="0"/>
              <a:t>ชุมชนค</a:t>
            </a:r>
            <a:r>
              <a:rPr lang="th-TH" dirty="0" smtClean="0"/>
              <a:t>ริสตชน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hand in hand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3712" y="2071678"/>
            <a:ext cx="6246812" cy="3929090"/>
          </a:xfr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ผลของพระจิตเจ้า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b="1" dirty="0" smtClean="0"/>
              <a:t>ผลของพระจิตเจ้า คือ ความรัก ความชื่นชม ความสงบ ความอดทน ความเมตตา ความใจดี ความซื่อสัตย์ ความอ่อนโยน และการรู้จักควบคุมตนเอง” (</a:t>
            </a:r>
            <a:r>
              <a:rPr lang="th-TH" b="1" dirty="0" err="1" smtClean="0"/>
              <a:t>กท</a:t>
            </a:r>
            <a:r>
              <a:rPr lang="th-TH" b="1" dirty="0" smtClean="0"/>
              <a:t> 5.22-23)</a:t>
            </a:r>
          </a:p>
          <a:p>
            <a:r>
              <a:rPr lang="th-TH" b="1" dirty="0" smtClean="0"/>
              <a:t>-ความรักบริสุทธิ์ (</a:t>
            </a:r>
            <a:r>
              <a:rPr lang="en-US" b="1" dirty="0" smtClean="0"/>
              <a:t>agape) </a:t>
            </a:r>
            <a:r>
              <a:rPr lang="th-TH" b="1" dirty="0" smtClean="0"/>
              <a:t>ความรักแบบใจกว้าง ไม่เห็นแก่ตัว เพราะเป็นความรักที่มาจากพระเจ้า</a:t>
            </a:r>
          </a:p>
          <a:p>
            <a:r>
              <a:rPr lang="th-TH" b="1" dirty="0" smtClean="0"/>
              <a:t>-นำมาซึ่งความชื่นชม เป็นความมุ่งมั่นปรารถนาสูงสุดของมนุษย์ที่ถูกสร้างขึ้นเพื่อที่จะรักและถูกรัก </a:t>
            </a:r>
          </a:p>
          <a:p>
            <a:pPr>
              <a:buNone/>
            </a:pPr>
            <a:endParaRPr lang="th-TH" b="1" dirty="0" smtClean="0"/>
          </a:p>
          <a:p>
            <a:endParaRPr lang="en-US" b="1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fruit of the h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2" y="1648604"/>
            <a:ext cx="3852097" cy="3852097"/>
          </a:xfr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ผลของพระจิต (ต่อ)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b="1" dirty="0" smtClean="0"/>
              <a:t>-นำมาซึ่งความสงบ ที่ทำให้เราดำเนินชีวิตสอดคล้องไปกับพระประสงค์ของพระเจ้าและทำให้เราสามารถเอาชนะความว้าวุ่นและความขัดแย้ง เพราะว่ามันชักนำทุกๆคนไปสู่ความดีงานและความผสานกลมกลืนกัน</a:t>
            </a:r>
          </a:p>
          <a:p>
            <a:pPr>
              <a:buNone/>
            </a:pPr>
            <a:r>
              <a:rPr lang="th-TH" dirty="0" smtClean="0"/>
              <a:t>	</a:t>
            </a:r>
            <a:r>
              <a:rPr lang="th-TH" b="1" dirty="0" smtClean="0"/>
              <a:t>-ความซื่อสัตย์ ทำให้เรามีความพากเพียรและได้รับความยอมรับนับถือ</a:t>
            </a:r>
          </a:p>
          <a:p>
            <a:r>
              <a:rPr lang="th-TH" b="1" dirty="0" smtClean="0"/>
              <a:t>-ความอ่อนโยน ทำให้เราไม่เป็นคนนิยมใช้ความรุนแรงใดๆ</a:t>
            </a:r>
          </a:p>
          <a:p>
            <a:r>
              <a:rPr lang="th-TH" b="1" dirty="0" smtClean="0"/>
              <a:t>-การรู้จักควบคุมตนเองต่อการกระทำชั่วเสเพลและความโกรธ</a:t>
            </a:r>
            <a:endParaRPr lang="en-US" b="1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การกลับคืนดีกันในชุมชน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-</a:t>
            </a:r>
            <a:r>
              <a:rPr lang="th-TH" b="1" dirty="0" smtClean="0"/>
              <a:t>ความเป็นน้ำหนึ่งเดียวกัน</a:t>
            </a:r>
            <a:r>
              <a:rPr lang="th-TH" dirty="0" smtClean="0"/>
              <a:t>เป็นจุดเริ่มต้นแห่งพระพรที่ได้รับมา </a:t>
            </a:r>
            <a:r>
              <a:rPr lang="th-TH" dirty="0" err="1" smtClean="0"/>
              <a:t>คริสต</a:t>
            </a:r>
            <a:r>
              <a:rPr lang="th-TH" dirty="0" smtClean="0"/>
              <a:t>ชนแสวงหาที่จะมีชีวิตอยู่รวมกันและคืนดีกันด้วยความเป็นพี่น้องกัน</a:t>
            </a:r>
          </a:p>
          <a:p>
            <a:r>
              <a:rPr lang="th-TH" dirty="0" smtClean="0"/>
              <a:t>มีแนวความคิดพื้นฐาน 2 ประการคือ การแสวงหาบรรดาผู้ที่ห่างเหินออกไป และการแก้ไขให้กลับมาเป็นพี่น้องกัน</a:t>
            </a:r>
          </a:p>
          <a:p>
            <a:r>
              <a:rPr lang="th-TH" b="1" dirty="0" smtClean="0"/>
              <a:t>ก) การแสวงหาผู้ที่หายไป ความจริง มีแต่ “ค้นพบ” ผู้ที่หายไปจากชุมชน “คนเลี้ยงแกะต้องออกสืบเสาะทุกๆแห่งเพื่อจะได้ค้นพบ แล้วจะปีติยินดี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r>
              <a:rPr lang="th-TH" b="1" dirty="0" smtClean="0"/>
              <a:t>ข.การแก้ไขความเป็นพี่น้องกัน ปีศักดิ์สิทธิ์แห่งเมตตาธรรม หมายความว่า เราทุกคนจะต้องกลับคืนดีกันภายใน</a:t>
            </a:r>
            <a:r>
              <a:rPr lang="th-TH" b="1" dirty="0" err="1" smtClean="0"/>
              <a:t>ชุมชนค</a:t>
            </a:r>
            <a:r>
              <a:rPr lang="th-TH" b="1" dirty="0" smtClean="0"/>
              <a:t>ริสตชน</a:t>
            </a:r>
          </a:p>
          <a:p>
            <a:r>
              <a:rPr lang="th-TH" b="1" dirty="0" smtClean="0"/>
              <a:t>                -การแก้ไขความเป็นพี่น้องกัน แก้ไขด้วย “จงอยู่เคียงข้างพี่น้องของท่าน แม้เขาได้ทำผิดพลาดไป และจงพูดกับเขา..ให้เราแก้ไขพี่น้องของเราด้วยจิตเมตตา</a:t>
            </a:r>
          </a:p>
          <a:p>
            <a:r>
              <a:rPr lang="th-TH" b="1" dirty="0" smtClean="0"/>
              <a:t>                 - นักบุญเปาโลกบอกให้แนะนำอย่างนุ่มนวล “ถ้าทานพบว่าใครคนหนึ่งทำผิด ท่านซึ่งมีพระจิตเจ้าเป็นผู้นำ จงตักเตือนแก้ไขเขาด้วยความอ่อนโยน จงระวังตัว ท่านอาจถูกทดลองด้วย (กท 6.1)</a:t>
            </a:r>
          </a:p>
          <a:p>
            <a:endParaRPr lang="th-TH" b="1" dirty="0" smtClean="0"/>
          </a:p>
          <a:p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church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2" y="1682770"/>
            <a:ext cx="3739149" cy="4389436"/>
          </a:xfr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ความคิดด้านจิตใจ </a:t>
            </a:r>
            <a:r>
              <a:rPr lang="en-US" dirty="0" err="1" smtClean="0"/>
              <a:t>pneumatiko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 smtClean="0"/>
              <a:t>ความคิดด้านจิตใจ คือการดำเนินชีวิตอาศัยพระจิตเจ้า และให้กระทำสิ่งใดๆตามพระจิตเจ้า  และรับประกันความเป็นชุมชนของพวกเขา อาศัยความช่วยเหลือด้านจิตใจ</a:t>
            </a:r>
          </a:p>
          <a:p>
            <a:r>
              <a:rPr lang="th-TH" b="1" dirty="0" smtClean="0"/>
              <a:t>-การแก้ไขความเป็นพี่น้องกัน มุ่งไปที่การคืนดีในการทีจะสร้างชุมชนขึ้น (รม 12.10/รม 15.7/</a:t>
            </a:r>
            <a:r>
              <a:rPr lang="th-TH" b="1" dirty="0" err="1" smtClean="0"/>
              <a:t>กท</a:t>
            </a:r>
            <a:r>
              <a:rPr lang="th-TH" b="1" dirty="0" smtClean="0"/>
              <a:t> 5.13/ 1 </a:t>
            </a:r>
            <a:r>
              <a:rPr lang="th-TH" b="1" dirty="0" err="1" smtClean="0"/>
              <a:t>คร</a:t>
            </a:r>
            <a:r>
              <a:rPr lang="th-TH" b="1" dirty="0" smtClean="0"/>
              <a:t> 11.33/</a:t>
            </a:r>
            <a:r>
              <a:rPr lang="th-TH" b="1" dirty="0" err="1" smtClean="0"/>
              <a:t>กท</a:t>
            </a:r>
            <a:r>
              <a:rPr lang="th-TH" b="1" dirty="0" smtClean="0"/>
              <a:t>5.13/</a:t>
            </a:r>
            <a:r>
              <a:rPr lang="th-TH" b="1" dirty="0" err="1" smtClean="0"/>
              <a:t>กท</a:t>
            </a:r>
            <a:r>
              <a:rPr lang="th-TH" b="1" dirty="0" smtClean="0"/>
              <a:t> 6.2/ 1</a:t>
            </a:r>
            <a:r>
              <a:rPr lang="th-TH" b="1" dirty="0" err="1" smtClean="0"/>
              <a:t>ธส</a:t>
            </a:r>
            <a:r>
              <a:rPr lang="th-TH" b="1" dirty="0" smtClean="0"/>
              <a:t> 5.11/1 </a:t>
            </a:r>
            <a:r>
              <a:rPr lang="th-TH" b="1" dirty="0" err="1" smtClean="0"/>
              <a:t>ธส</a:t>
            </a:r>
            <a:r>
              <a:rPr lang="th-TH" b="1" dirty="0" smtClean="0"/>
              <a:t> 5.13/ 1 </a:t>
            </a:r>
            <a:r>
              <a:rPr lang="th-TH" b="1" dirty="0" err="1" smtClean="0"/>
              <a:t>ธส</a:t>
            </a:r>
            <a:r>
              <a:rPr lang="th-TH" b="1" dirty="0" smtClean="0"/>
              <a:t> 5.15/ </a:t>
            </a:r>
            <a:r>
              <a:rPr lang="th-TH" b="1" dirty="0" err="1" smtClean="0"/>
              <a:t>อฟ</a:t>
            </a:r>
            <a:r>
              <a:rPr lang="th-TH" b="1" dirty="0" smtClean="0"/>
              <a:t> 4.2/</a:t>
            </a:r>
            <a:r>
              <a:rPr lang="th-TH" b="1" dirty="0" err="1" smtClean="0"/>
              <a:t>อฟ</a:t>
            </a:r>
            <a:r>
              <a:rPr lang="th-TH" b="1" dirty="0" smtClean="0"/>
              <a:t>4.32/</a:t>
            </a:r>
            <a:r>
              <a:rPr lang="th-TH" b="1" dirty="0" err="1" smtClean="0"/>
              <a:t>อฟ</a:t>
            </a:r>
            <a:r>
              <a:rPr lang="th-TH" b="1" dirty="0" smtClean="0"/>
              <a:t> 5.21/ </a:t>
            </a:r>
            <a:r>
              <a:rPr lang="th-TH" b="1" dirty="0" err="1" smtClean="0"/>
              <a:t>คส</a:t>
            </a:r>
            <a:r>
              <a:rPr lang="th-TH" b="1" dirty="0" smtClean="0"/>
              <a:t> 3.13 /ยก5.16/ 1 </a:t>
            </a:r>
            <a:r>
              <a:rPr lang="th-TH" b="1" dirty="0" err="1" smtClean="0"/>
              <a:t>ปต</a:t>
            </a:r>
            <a:r>
              <a:rPr lang="th-TH" b="1" dirty="0" smtClean="0"/>
              <a:t>1.22/ 1</a:t>
            </a:r>
            <a:r>
              <a:rPr lang="th-TH" b="1" dirty="0" err="1" smtClean="0"/>
              <a:t>ปต</a:t>
            </a:r>
            <a:r>
              <a:rPr lang="th-TH" b="1" dirty="0" smtClean="0"/>
              <a:t> 4.9/1 </a:t>
            </a:r>
            <a:r>
              <a:rPr lang="th-TH" b="1" dirty="0" err="1" smtClean="0"/>
              <a:t>ปต</a:t>
            </a:r>
            <a:r>
              <a:rPr lang="th-TH" b="1" dirty="0" smtClean="0"/>
              <a:t> 5.5/1</a:t>
            </a:r>
            <a:r>
              <a:rPr lang="th-TH" b="1" dirty="0" err="1" smtClean="0"/>
              <a:t>ยน</a:t>
            </a:r>
            <a:r>
              <a:rPr lang="th-TH" b="1" dirty="0" smtClean="0"/>
              <a:t>1.7)</a:t>
            </a:r>
          </a:p>
          <a:p>
            <a:pPr>
              <a:buNone/>
            </a:pPr>
            <a:endParaRPr lang="th-TH" b="1" dirty="0" smtClean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four men four soil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2756" y="2071678"/>
            <a:ext cx="6994309" cy="3643338"/>
          </a:xfr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ชีวิตชุมชน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การคืนดีกันคือการร่วมมือกันทั้งสองฝ่าย กระทำไปพร้อม</a:t>
            </a:r>
            <a:r>
              <a:rPr lang="th-TH" dirty="0" err="1" smtClean="0"/>
              <a:t>กับผู่</a:t>
            </a:r>
            <a:r>
              <a:rPr lang="th-TH" dirty="0" smtClean="0"/>
              <a:t>อื่น ก่อให้เกิดมโนธรรมในแต่ละฝ่าย</a:t>
            </a:r>
          </a:p>
          <a:p>
            <a:r>
              <a:rPr lang="th-TH" dirty="0" smtClean="0"/>
              <a:t>-การกลับใจกลายเป็นเครื่องมือที่ทรงพลังในการเดนิทางของกลุ่ม</a:t>
            </a:r>
            <a:r>
              <a:rPr lang="th-TH" dirty="0" err="1" smtClean="0"/>
              <a:t>คริสต</a:t>
            </a:r>
            <a:r>
              <a:rPr lang="th-TH" dirty="0" smtClean="0"/>
              <a:t>ชน (2 </a:t>
            </a:r>
            <a:r>
              <a:rPr lang="th-TH" dirty="0" err="1" smtClean="0"/>
              <a:t>คร</a:t>
            </a:r>
            <a:r>
              <a:rPr lang="th-TH" dirty="0" smtClean="0"/>
              <a:t> 5.20)</a:t>
            </a:r>
          </a:p>
          <a:p>
            <a:r>
              <a:rPr lang="th-TH" dirty="0" smtClean="0"/>
              <a:t>-เราอาจสรุป</a:t>
            </a:r>
            <a:r>
              <a:rPr lang="th-TH" dirty="0" err="1" smtClean="0"/>
              <a:t>พันธ</a:t>
            </a:r>
            <a:r>
              <a:rPr lang="th-TH" dirty="0" smtClean="0"/>
              <a:t>กิจของการคืนดีว่า “พยายามรักษาเอกภาพแห่งพระจิตเจ้าด้วยสายสัมพันธ์แห่งสันติ” (</a:t>
            </a:r>
            <a:r>
              <a:rPr lang="th-TH" dirty="0" err="1" smtClean="0"/>
              <a:t>อฟ</a:t>
            </a:r>
            <a:r>
              <a:rPr lang="th-TH" dirty="0" smtClean="0"/>
              <a:t> 4.3)</a:t>
            </a:r>
          </a:p>
          <a:p>
            <a:r>
              <a:rPr lang="th-TH" dirty="0" smtClean="0"/>
              <a:t>-บุคคลที่เตรียมตัวในการสำนึกผิดที่ดีในการไปสารภาพบาป จะมีจุดอ้างอิงที่วิเศษสุดในการก้าวเดินไปในการทบทวนชีวิตชุมชน</a:t>
            </a:r>
            <a:endParaRPr 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สถาปนิกแห่งการคืนดีของโลก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การคืนดีหลั่งไหลออกมาจากการรับทรมานของพระเยซูเจ้าในการถูกตรึงบนไม้กางเขน สิ่งนี้ทำให้เราได้มีส่วนในธรรมล้ำลึกแห่งการสิ้นพระชนม์เพื่อไถ่กู้ของพระเยซูเจ้า </a:t>
            </a:r>
          </a:p>
          <a:p>
            <a:r>
              <a:rPr lang="th-TH" dirty="0" smtClean="0"/>
              <a:t>-แสดงถึงพลวัตที่การไถ่กู้ของพระเยซูเจ้านั้นได้แผ่ขยายไปทั่วโลก</a:t>
            </a:r>
          </a:p>
          <a:p>
            <a:r>
              <a:rPr lang="th-TH" dirty="0" smtClean="0"/>
              <a:t>การวอนขอพระ</a:t>
            </a:r>
            <a:r>
              <a:rPr lang="th-TH" dirty="0" err="1" smtClean="0"/>
              <a:t>หรรษ</a:t>
            </a:r>
            <a:r>
              <a:rPr lang="th-TH" dirty="0" smtClean="0"/>
              <a:t>ทานแห่งการเผยแสดง (</a:t>
            </a:r>
            <a:r>
              <a:rPr lang="en-US" dirty="0" err="1" smtClean="0"/>
              <a:t>parresia</a:t>
            </a:r>
            <a:r>
              <a:rPr lang="en-US" dirty="0" smtClean="0"/>
              <a:t>) </a:t>
            </a:r>
            <a:r>
              <a:rPr lang="th-TH" dirty="0" smtClean="0"/>
              <a:t>คืออำนาจแห่งความเป็นอิสระและความจริงใจในนามของ</a:t>
            </a:r>
            <a:r>
              <a:rPr lang="th-TH" dirty="0" err="1" smtClean="0"/>
              <a:t>พระวร</a:t>
            </a:r>
            <a:r>
              <a:rPr lang="th-TH" dirty="0" smtClean="0"/>
              <a:t>สาร</a:t>
            </a:r>
            <a:endParaRPr lang="en-US" dirty="0" smtClean="0"/>
          </a:p>
          <a:p>
            <a:r>
              <a:rPr lang="th-TH" dirty="0" smtClean="0"/>
              <a:t>“บัดนี้ ข้าแต่องค์พระผู้เป็นเจ้า ประทานให้ข้ารับใช้ของพระองค์ประกาศพระวาจาของพระองค์ด้วยความกล้าหาญอย่างยิ่งเถิด” (</a:t>
            </a:r>
            <a:r>
              <a:rPr lang="th-TH" dirty="0" err="1" smtClean="0"/>
              <a:t>ดจ</a:t>
            </a:r>
            <a:r>
              <a:rPr lang="th-TH" dirty="0" smtClean="0"/>
              <a:t> 4.29)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history of salvatio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2437923"/>
            <a:ext cx="6474972" cy="3491407"/>
          </a:xfr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การสวดภาวนา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dirty="0" smtClean="0"/>
              <a:t>การสวดภาวนาหมายถึงการยืนหยัดในสถานที่ที่เกิดความขัดแย้งโดยไม่เคลื่อนตัวหนีไปที่ใด ยังคงอยู่ระหว่างทั่งสองฝ่ายที่เผชิญหน้ากันอยู่ </a:t>
            </a:r>
          </a:p>
          <a:p>
            <a:r>
              <a:rPr lang="th-TH" dirty="0" smtClean="0"/>
              <a:t>การสวดภาวนาได้ขยายแขนออกโอบอุ้มทั้งสองฝ่ายให้รวมเป็นหนึ่งเดียวกัน คืนดีกันและปลอบประโลมทั้งสองฝ่ายให้สงบลง นี่เป็นดั่งอากัปกิริยาที่พระเยซูเจ้าทรงกระทำบนไม้กางเขน  พระองค์ได้ทรงทำให้สถานการณ์ที่มนุษย์นั้นผิดพลาดจนแก้ไขไม่ได้ให้กลับคืนดีกับพระเจ้า</a:t>
            </a:r>
          </a:p>
          <a:p>
            <a:r>
              <a:rPr lang="th-TH" dirty="0" smtClean="0"/>
              <a:t>-บทภาวนาเป็นเครื่องมือและสัญลักษณ์แห่งพันธะของความผูกพันกันอย่างใกล้ชิดที่รวมคริสตชนทุกคนให้เป็นหนึ่งเดียวกัน อาศัยเสียงของบรรดาสัตบุรุษแต่ละคน</a:t>
            </a:r>
            <a:endParaRPr 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jesus pray on the cros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3030" y="2357430"/>
            <a:ext cx="6844888" cy="3143272"/>
          </a:xfr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3498</Words>
  <Application>Microsoft Office PowerPoint</Application>
  <PresentationFormat>On-screen Show (4:3)</PresentationFormat>
  <Paragraphs>170</Paragraphs>
  <Slides>74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Office Theme</vt:lpstr>
      <vt:lpstr>ศีลอภัยบาป:ศีลศักดิ์สิทธิ์แห่งพระเมตตา</vt:lpstr>
      <vt:lpstr>บทนำ</vt:lpstr>
      <vt:lpstr>บทที่ 1 การให้อภัยบาปของพระเยซูเจ้า</vt:lpstr>
      <vt:lpstr>Slide 4</vt:lpstr>
      <vt:lpstr>Slide 5</vt:lpstr>
      <vt:lpstr>ความอัศจรรย์ของประสบการณ์ได้รับการอภัยบาป</vt:lpstr>
      <vt:lpstr>Slide 7</vt:lpstr>
      <vt:lpstr>บทที่ 1 บิดาและบุตรชายสองคน (ลก 15.11-32)</vt:lpstr>
      <vt:lpstr>บาปคืออะไร</vt:lpstr>
      <vt:lpstr>Slide 10</vt:lpstr>
      <vt:lpstr>พระบิดาเจ้าใส่จิต “ใหม่” </vt:lpstr>
      <vt:lpstr>ความสัมพันธ์กับพระบิดาเจ้า</vt:lpstr>
      <vt:lpstr>Slide 13</vt:lpstr>
      <vt:lpstr>การเข้าสู่บ้านของบิดาของสองพี่น้อง</vt:lpstr>
      <vt:lpstr>การกลับใจอย่างต่อเนื่อง</vt:lpstr>
      <vt:lpstr>Slide 16</vt:lpstr>
      <vt:lpstr>งานเลี้ยงปัสกา-อาหารค่ำมื้อสุดท้าย</vt:lpstr>
      <vt:lpstr>บทที่ 3 หนี้และลูกหนี้</vt:lpstr>
      <vt:lpstr>1. อุปมาเรื่องลูกหนี้ไร้เมตตา (มธ 18 )</vt:lpstr>
      <vt:lpstr>Slide 20</vt:lpstr>
      <vt:lpstr>ความยุติธรรมกับการกระทำของคนผิด</vt:lpstr>
      <vt:lpstr>บทที่ 4 พระพรของพระจิตเจ้าและการอภัยบาป</vt:lpstr>
      <vt:lpstr>พระเยซูเจ้าทรง “เป่าลมแห่งชีวิต (พระ)  เข้าจมูกของศิษย์พระเยซูเจ้าผู้ทรงกลับคืนชีพตรัสกับอัครสาวกว่า เรามอบสันติสุขไว้ให้ท่านทั้งหลาย” (ยน 14.27-29) พร้อมกับประทานอำนาจในการอภัยแก่ศิษย์  </vt:lpstr>
      <vt:lpstr>บทที่ 5  บทภาวนาโปรดบาป “พระเจ้าผู้ทรงเป็นบิดาแห่งพระเมตตา  ได้ทรงคืนดีกับโลกด้วยพระองค์เอง” </vt:lpstr>
      <vt:lpstr>Slide 25</vt:lpstr>
      <vt:lpstr>แนวคิดแรก-พระเมตตาของพระบิดาเจ้า  การอภัยบาปเกิดขึ้นมาจากพระประสงค์ของพระเจ้าที่เสรีและหนักแน่นในการไถ่กู้โลกทั้งมวลให้รอด 1.</vt:lpstr>
      <vt:lpstr>Slide 27</vt:lpstr>
      <vt:lpstr>แนวคิดที่ 2-พระเมตตามีแนวโน้ม มุ่งไปสู่ความเป็นหนึ่งเดียวกัน </vt:lpstr>
      <vt:lpstr>Slide 29</vt:lpstr>
      <vt:lpstr>ประการที่ 3 การให้อภัยของพระเจ้าได้มาถึง คริสตชนที่เป็นคนบาปด้วยการคิดถึงโลกทั้งมวล</vt:lpstr>
      <vt:lpstr>Slide 31</vt:lpstr>
      <vt:lpstr>การรับศีลอภัยบาป</vt:lpstr>
      <vt:lpstr>Slide 33</vt:lpstr>
      <vt:lpstr>จุดสูงสุดแห่งการคืนดี</vt:lpstr>
      <vt:lpstr>Slide 35</vt:lpstr>
      <vt:lpstr>เมื่อพระองค์ทรงส่งพระจิตเจ้ามาเพื่อให้อภัยบาป</vt:lpstr>
      <vt:lpstr>Slide 37</vt:lpstr>
      <vt:lpstr>พระจิตเจ้ากับพระศาสนจักร</vt:lpstr>
      <vt:lpstr>Slide 39</vt:lpstr>
      <vt:lpstr>พระจิตเจ้ากระทำให้ผู้รับศีลล้างบาปอยู่ในกระบวนการกลับใจ </vt:lpstr>
      <vt:lpstr>Slide 41</vt:lpstr>
      <vt:lpstr>ขั้นตอนการใช้โทษบาป</vt:lpstr>
      <vt:lpstr>การให้อภัยและสันติสุข “ใหม่”</vt:lpstr>
      <vt:lpstr>Slide 44</vt:lpstr>
      <vt:lpstr>การปกมือของพระสงฆ์พร้อมกับบทภาวนายกบาป</vt:lpstr>
      <vt:lpstr>Slide 46</vt:lpstr>
      <vt:lpstr>บทที่ 6 ศีลศักดิ์สิทธิ์แห่งการคืนดีในการอภิบาล</vt:lpstr>
      <vt:lpstr>2.การศึกษาถึงความหมายของการสำนึกผิด</vt:lpstr>
      <vt:lpstr>Slide 49</vt:lpstr>
      <vt:lpstr>“การได้องค์พระคริสตเจ้ามาเป็นกำไรและอยู่ในพระองค์...”</vt:lpstr>
      <vt:lpstr>Slide 51</vt:lpstr>
      <vt:lpstr>“การอยู่ในองค์พระคริสตเยซู”</vt:lpstr>
      <vt:lpstr>Slide 53</vt:lpstr>
      <vt:lpstr>Slide 54</vt:lpstr>
      <vt:lpstr>3. การมีชีวิตกลับคืนดี</vt:lpstr>
      <vt:lpstr>Slide 56</vt:lpstr>
      <vt:lpstr>การทำให้พระจิตของพระเจ้าต้องเศร้าหมอง (อฟ 4.30-32)</vt:lpstr>
      <vt:lpstr>จดหมายถึงชาวเอเฟซัส</vt:lpstr>
      <vt:lpstr>การให้อภัย</vt:lpstr>
      <vt:lpstr>Slide 60</vt:lpstr>
      <vt:lpstr>ผลของพระจิตเจ้า</vt:lpstr>
      <vt:lpstr>Slide 62</vt:lpstr>
      <vt:lpstr>ผลของพระจิต (ต่อ)</vt:lpstr>
      <vt:lpstr>การกลับคืนดีกันในชุมชน</vt:lpstr>
      <vt:lpstr>Slide 65</vt:lpstr>
      <vt:lpstr>Slide 66</vt:lpstr>
      <vt:lpstr>ความคิดด้านจิตใจ pneumatiko</vt:lpstr>
      <vt:lpstr>Slide 68</vt:lpstr>
      <vt:lpstr>ชีวิตชุมชน</vt:lpstr>
      <vt:lpstr>สถาปนิกแห่งการคืนดีของโลก</vt:lpstr>
      <vt:lpstr>Slide 71</vt:lpstr>
      <vt:lpstr>การสวดภาวนา</vt:lpstr>
      <vt:lpstr>Slide 73</vt:lpstr>
      <vt:lpstr>Slide 74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ศีลอภัยบาป:ศีลศักดิ์สิทธิ์แห่งพระเมตตา</dc:title>
  <dc:creator>pornsiri</dc:creator>
  <cp:lastModifiedBy>pornsiri</cp:lastModifiedBy>
  <cp:revision>84</cp:revision>
  <dcterms:created xsi:type="dcterms:W3CDTF">2016-06-08T07:33:18Z</dcterms:created>
  <dcterms:modified xsi:type="dcterms:W3CDTF">2016-06-10T02:58:33Z</dcterms:modified>
</cp:coreProperties>
</file>