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311" r:id="rId8"/>
    <p:sldId id="296" r:id="rId9"/>
    <p:sldId id="262" r:id="rId10"/>
    <p:sldId id="263" r:id="rId11"/>
    <p:sldId id="264" r:id="rId12"/>
    <p:sldId id="308" r:id="rId13"/>
    <p:sldId id="265" r:id="rId14"/>
    <p:sldId id="297" r:id="rId15"/>
    <p:sldId id="266" r:id="rId16"/>
    <p:sldId id="267" r:id="rId17"/>
    <p:sldId id="309" r:id="rId18"/>
    <p:sldId id="268" r:id="rId19"/>
    <p:sldId id="298" r:id="rId20"/>
    <p:sldId id="269" r:id="rId21"/>
    <p:sldId id="310" r:id="rId22"/>
    <p:sldId id="270" r:id="rId23"/>
    <p:sldId id="299" r:id="rId24"/>
    <p:sldId id="271" r:id="rId25"/>
    <p:sldId id="272" r:id="rId26"/>
    <p:sldId id="300" r:id="rId27"/>
    <p:sldId id="273" r:id="rId28"/>
    <p:sldId id="274" r:id="rId29"/>
    <p:sldId id="301" r:id="rId30"/>
    <p:sldId id="275" r:id="rId31"/>
    <p:sldId id="276" r:id="rId32"/>
    <p:sldId id="277" r:id="rId33"/>
    <p:sldId id="278" r:id="rId34"/>
    <p:sldId id="279" r:id="rId35"/>
    <p:sldId id="280" r:id="rId36"/>
    <p:sldId id="302" r:id="rId37"/>
    <p:sldId id="281" r:id="rId38"/>
    <p:sldId id="282" r:id="rId39"/>
    <p:sldId id="283" r:id="rId40"/>
    <p:sldId id="284" r:id="rId41"/>
    <p:sldId id="312" r:id="rId42"/>
    <p:sldId id="285" r:id="rId43"/>
    <p:sldId id="303" r:id="rId44"/>
    <p:sldId id="286" r:id="rId45"/>
    <p:sldId id="313" r:id="rId46"/>
    <p:sldId id="287" r:id="rId47"/>
    <p:sldId id="314" r:id="rId48"/>
    <p:sldId id="304" r:id="rId49"/>
    <p:sldId id="288" r:id="rId50"/>
    <p:sldId id="289" r:id="rId51"/>
    <p:sldId id="305" r:id="rId52"/>
    <p:sldId id="290" r:id="rId53"/>
    <p:sldId id="291" r:id="rId54"/>
    <p:sldId id="315" r:id="rId55"/>
    <p:sldId id="292" r:id="rId56"/>
    <p:sldId id="293" r:id="rId57"/>
    <p:sldId id="306" r:id="rId58"/>
    <p:sldId id="294" r:id="rId59"/>
    <p:sldId id="295" r:id="rId60"/>
    <p:sldId id="316" r:id="rId61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EC8E-91B9-4C3D-9630-2E6C978C525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3556F-5E7E-4E14-AB4C-6D51075C27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EC8E-91B9-4C3D-9630-2E6C978C525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3556F-5E7E-4E14-AB4C-6D51075C27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EC8E-91B9-4C3D-9630-2E6C978C525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3556F-5E7E-4E14-AB4C-6D51075C27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EC8E-91B9-4C3D-9630-2E6C978C525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3556F-5E7E-4E14-AB4C-6D51075C27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EC8E-91B9-4C3D-9630-2E6C978C525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3556F-5E7E-4E14-AB4C-6D51075C27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EC8E-91B9-4C3D-9630-2E6C978C525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3556F-5E7E-4E14-AB4C-6D51075C27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EC8E-91B9-4C3D-9630-2E6C978C525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3556F-5E7E-4E14-AB4C-6D51075C27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EC8E-91B9-4C3D-9630-2E6C978C525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3556F-5E7E-4E14-AB4C-6D51075C27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EC8E-91B9-4C3D-9630-2E6C978C525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3556F-5E7E-4E14-AB4C-6D51075C27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EC8E-91B9-4C3D-9630-2E6C978C525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3556F-5E7E-4E14-AB4C-6D51075C27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FEC8E-91B9-4C3D-9630-2E6C978C525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3556F-5E7E-4E14-AB4C-6D51075C27D9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FEC8E-91B9-4C3D-9630-2E6C978C525D}" type="datetimeFigureOut">
              <a:rPr lang="th-TH" smtClean="0"/>
              <a:pPr/>
              <a:t>10/06/59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3556F-5E7E-4E14-AB4C-6D51075C27D9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57233"/>
            <a:ext cx="7772400" cy="2000263"/>
          </a:xfrm>
        </p:spPr>
        <p:txBody>
          <a:bodyPr>
            <a:normAutofit fontScale="90000"/>
          </a:bodyPr>
          <a:lstStyle/>
          <a:p>
            <a:r>
              <a:rPr lang="th-TH" b="1" dirty="0"/>
              <a:t>ความเมตตาตามทัศนะของปิตาจารย์แห่งพระศาสน</a:t>
            </a:r>
            <a:r>
              <a:rPr lang="th-TH" b="1" dirty="0" smtClean="0"/>
              <a:t>จักร</a:t>
            </a:r>
            <a:r>
              <a:rPr lang="en-US" b="1" dirty="0" smtClean="0"/>
              <a:t>(Mercy in the Fathers of the Church)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2500306"/>
            <a:ext cx="6400800" cy="3500462"/>
          </a:xfrm>
        </p:spPr>
        <p:txBody>
          <a:bodyPr/>
          <a:lstStyle/>
          <a:p>
            <a:endParaRPr lang="th-TH" dirty="0"/>
          </a:p>
        </p:txBody>
      </p:sp>
      <p:pic>
        <p:nvPicPr>
          <p:cNvPr id="4" name="Content Placeholder 3" descr="year of know and show mercy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2786058"/>
            <a:ext cx="6215106" cy="2571768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สารบาญ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h-TH" b="1" dirty="0"/>
              <a:t>บทที่ 1  </a:t>
            </a:r>
            <a:endParaRPr lang="en-US" dirty="0"/>
          </a:p>
          <a:p>
            <a:r>
              <a:rPr lang="th-TH" b="1" dirty="0"/>
              <a:t>ความเมตตา</a:t>
            </a:r>
            <a:r>
              <a:rPr lang="en-US" b="1" dirty="0"/>
              <a:t>:</a:t>
            </a:r>
            <a:r>
              <a:rPr lang="th-TH" b="1" dirty="0"/>
              <a:t> วิถีชีวิตคริสตชน</a:t>
            </a:r>
            <a:endParaRPr lang="en-US" dirty="0"/>
          </a:p>
          <a:p>
            <a:r>
              <a:rPr lang="th-TH" b="1" dirty="0"/>
              <a:t>บทที่ 2</a:t>
            </a:r>
            <a:endParaRPr lang="en-US" dirty="0"/>
          </a:p>
          <a:p>
            <a:r>
              <a:rPr lang="th-TH" b="1" dirty="0"/>
              <a:t>นักบุญออกัสติน  </a:t>
            </a:r>
            <a:r>
              <a:rPr lang="en-US" b="1" dirty="0"/>
              <a:t>:</a:t>
            </a:r>
            <a:r>
              <a:rPr lang="th-TH" b="1" dirty="0"/>
              <a:t> นักเทศน์แห่งความเมตตา</a:t>
            </a:r>
            <a:endParaRPr lang="en-US" dirty="0"/>
          </a:p>
          <a:p>
            <a:r>
              <a:rPr lang="th-TH" b="1" dirty="0"/>
              <a:t>บทที่ 3</a:t>
            </a:r>
            <a:endParaRPr lang="en-US" dirty="0"/>
          </a:p>
          <a:p>
            <a:r>
              <a:rPr lang="th-TH" b="1" dirty="0"/>
              <a:t>กวีนิพนธ์หลายเล่ม</a:t>
            </a:r>
            <a:r>
              <a:rPr lang="en-US" b="1" dirty="0"/>
              <a:t> (Anthology)</a:t>
            </a:r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endParaRPr lang="th-TH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 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th-TH" sz="3200" b="1" dirty="0"/>
              <a:t>บทที่ 1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th-TH" sz="3200" b="1" dirty="0"/>
              <a:t>ความเมตตาคือวิถีชีวิตคริสตชน</a:t>
            </a:r>
            <a:r>
              <a:rPr lang="en-US" sz="3200" dirty="0"/>
              <a:t/>
            </a:r>
            <a:br>
              <a:rPr lang="en-US" sz="3200" dirty="0"/>
            </a:br>
            <a:endParaRPr lang="th-TH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 ปีศักดิ์สิทธิ์พิเศษแห่งเมตตาธรรมที่จะเริ่มวันที่ 8 ธันวาคม 2015/2558 เป็นการฉลองครบรอบ 50 ปีแห่งการปิดประชุมสภาสังคายนาวาติกันครั้งที่ 2  (1962-1965)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>
            <a:normAutofit fontScale="90000"/>
          </a:bodyPr>
          <a:lstStyle/>
          <a:p>
            <a:r>
              <a:rPr lang="th-TH" b="1" dirty="0"/>
              <a:t>คำขวัญของปีศักดิ์สิทธิ์ตามที่สมเด็จพระสันตะปาปาฟรังซิสทรงใช้ใน</a:t>
            </a:r>
            <a:r>
              <a:rPr lang="th-TH" b="1" i="1" dirty="0"/>
              <a:t>สมณโองการพระพักตร์แห่งเมตตาธรรม</a:t>
            </a:r>
            <a:r>
              <a:rPr lang="en-US" b="1" dirty="0"/>
              <a:t>  </a:t>
            </a:r>
            <a:r>
              <a:rPr lang="th-TH" b="1" dirty="0"/>
              <a:t>(</a:t>
            </a:r>
            <a:r>
              <a:rPr lang="en-US" b="1" i="1" dirty="0" err="1"/>
              <a:t>Misericordiae</a:t>
            </a:r>
            <a:r>
              <a:rPr lang="en-US" b="1" i="1" dirty="0"/>
              <a:t> </a:t>
            </a:r>
            <a:r>
              <a:rPr lang="en-US" b="1" i="1" dirty="0" err="1"/>
              <a:t>Vultus</a:t>
            </a:r>
            <a:r>
              <a:rPr lang="th-TH" b="1" dirty="0"/>
              <a:t>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>
            <a:normAutofit/>
          </a:bodyPr>
          <a:lstStyle/>
          <a:p>
            <a:pPr algn="ctr"/>
            <a:r>
              <a:rPr lang="th-TH" sz="4000" b="1" dirty="0"/>
              <a:t>“จงเป็นผู้เมตตากรุณาดังพระบิดา”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สมัยพระศาสนจักรแรกเริ่ม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ประกาศกและนักบุญ และคริสตชนทุกรุ่นตั้งแต่พระศาสนจักรแรกเริ่ม ปิตาจารย์ของพระศาสนจักรมีตำแหน่งพิเศษในการเป็นแนวหน้าของกวีเกี่ยวกับความเมตตา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ปิตาจารย์และโลกโบราณของผู้ที่ไม่ได้เป็นคริสตชน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/>
              <a:t>ตั้งแต่เริ่มโลกของคริสตชนโบราณ </a:t>
            </a:r>
            <a:r>
              <a:rPr lang="th-TH" dirty="0" smtClean="0"/>
              <a:t>ไม่ได้</a:t>
            </a:r>
            <a:r>
              <a:rPr lang="th-TH" dirty="0"/>
              <a:t>วัดกันด้วยเฉพาะวัฒนธรรมทางพระคัมภีร์เท่านั้น และด้วยวัฒนธรรมของโลกของคนที่นับถือศาสนาอื่น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early community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60" y="2013446"/>
            <a:ext cx="4619792" cy="3987321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st Augusti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0364" y="1798882"/>
            <a:ext cx="3476922" cy="470195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นักปรัชญาโบราณกับพระเยซูเจ้า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และสโตอิคดั้งเดิม </a:t>
            </a:r>
            <a:r>
              <a:rPr lang="en-US" dirty="0"/>
              <a:t>(Orthodox  Stoics) </a:t>
            </a:r>
            <a:r>
              <a:rPr lang="th-TH" dirty="0" smtClean="0"/>
              <a:t>“</a:t>
            </a:r>
            <a:r>
              <a:rPr lang="th-TH" dirty="0"/>
              <a:t>ความเห็นอกเห็นใจไม่เคยขับเคลื่อนคนฉลาดได้   เขาไม่เคยยกโทษบาปแก่ใคร ไม่มีใครที่เป็นคนเห็นอกเห็นใจ  ยกเว้น เป็นเรื่องสำหรับคนโง่และคนที่อยากได้หน้า</a:t>
            </a:r>
            <a:r>
              <a:rPr lang="th-TH" dirty="0" smtClean="0"/>
              <a:t>”</a:t>
            </a:r>
          </a:p>
          <a:p>
            <a:r>
              <a:rPr lang="th-TH" dirty="0" smtClean="0"/>
              <a:t>+</a:t>
            </a:r>
            <a:r>
              <a:rPr lang="th-TH" dirty="0"/>
              <a:t>พระศาสนจักรรู้ถึงความจำเป็นที่จะถ่ายทอดพระวรสารแห่งความเมตตา </a:t>
            </a:r>
            <a:endParaRPr lang="th-TH" dirty="0" smtClean="0"/>
          </a:p>
          <a:p>
            <a:r>
              <a:rPr lang="th-TH" dirty="0" smtClean="0"/>
              <a:t>การ</a:t>
            </a:r>
            <a:r>
              <a:rPr lang="th-TH" dirty="0"/>
              <a:t>เป็นคริสตชนต้องคล้ายคลึงกับพระคริสตเจ้าซึ่งทรงเป็นองค์แห่งความบริบูรณ์ ทรงเป็นไปได้ที่จะขยายขอบเขตออกไปอย่างใหญ่หลวง  ถ้าเรายอมรับพระเมตตาและกลับกลายเป็นผู้ที่มีความเมตตา</a:t>
            </a:r>
            <a:endParaRPr lang="en-US" dirty="0"/>
          </a:p>
          <a:p>
            <a:endParaRPr lang="th-TH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ความเมตตาคือความทุกข์ระทมและหัวใจ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หนังสือ </a:t>
            </a:r>
            <a:r>
              <a:rPr lang="th-TH" b="1" i="1" dirty="0"/>
              <a:t>คำสารภาพ</a:t>
            </a:r>
            <a:r>
              <a:rPr lang="th-TH" dirty="0"/>
              <a:t> </a:t>
            </a:r>
            <a:r>
              <a:rPr lang="en-US" dirty="0"/>
              <a:t>(</a:t>
            </a:r>
            <a:r>
              <a:rPr lang="en-US" i="1" dirty="0"/>
              <a:t>Confession)</a:t>
            </a:r>
            <a:r>
              <a:rPr lang="th-TH" dirty="0"/>
              <a:t> นักบุญออกัสติน</a:t>
            </a:r>
            <a:endParaRPr lang="th-TH" dirty="0" smtClean="0"/>
          </a:p>
          <a:p>
            <a:endParaRPr lang="th-TH" dirty="0"/>
          </a:p>
          <a:p>
            <a:r>
              <a:rPr lang="th-TH" dirty="0" smtClean="0"/>
              <a:t>เรา</a:t>
            </a:r>
            <a:r>
              <a:rPr lang="th-TH" dirty="0"/>
              <a:t>อาจนิยามความทุกข์ระทม </a:t>
            </a:r>
            <a:r>
              <a:rPr lang="en-US" dirty="0"/>
              <a:t>(misery)</a:t>
            </a:r>
            <a:r>
              <a:rPr lang="th-TH" dirty="0"/>
              <a:t> ของคนๆหนึ่ง   ส่วนความทุกข์ระทมของคนอื่นถูกนิยามว่าเป็นความเมตตา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“ความสัตย์ซื่อในความรักของพระเจ้าที่ทรงมีต่อมนุษยชาติ </a:t>
            </a:r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 smtClean="0"/>
              <a:t>ความเมตตาในอาหารค่ำมื้อสุดท้าย </a:t>
            </a:r>
            <a:r>
              <a:rPr lang="th-TH" dirty="0" smtClean="0"/>
              <a:t>ที่ศิษย์รักของพระองค์ที่เอนกายชิดพระอุระของพระเยซูเจ้า (ยน 13.25) ตามความจริง เนื้อหากล่าวว่า เขาวางศีรษะบนท้องซึ่งเป็นไออุ่นมารดาขององค์พระผู้เป็นเจ้าที่ซึ่งเราได้รับการก่อกำเนิดอย่างต่อเนื่อง แสดงออกโดยความรักของมารดาที่มีต่อบุตรของนาง</a:t>
            </a:r>
            <a:br>
              <a:rPr lang="th-TH" dirty="0" smtClean="0"/>
            </a:br>
            <a:endParaRPr lang="th-TH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last supper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3203" y="1857364"/>
            <a:ext cx="6728742" cy="428628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“ความทุกข์ระทม” (</a:t>
            </a:r>
            <a:r>
              <a:rPr lang="en-US" b="1" i="1" dirty="0"/>
              <a:t>misery</a:t>
            </a:r>
            <a:r>
              <a:rPr lang="th-TH" b="1" dirty="0"/>
              <a:t> ) พูดถึงความยากจนอย่าง</a:t>
            </a:r>
            <a:r>
              <a:rPr lang="th-TH" b="1" dirty="0" smtClean="0"/>
              <a:t>ที่สุด     ที่</a:t>
            </a:r>
            <a:r>
              <a:rPr lang="th-TH" b="1" dirty="0"/>
              <a:t>คุกคามการดำรงชีวิตอยู่ของบุคคลในสภาพนั้น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คำละตินที่มีรากศัพท์จากคำ “</a:t>
            </a:r>
            <a:r>
              <a:rPr lang="fr-FR" dirty="0" err="1"/>
              <a:t>urere</a:t>
            </a:r>
            <a:r>
              <a:rPr lang="th-TH" dirty="0"/>
              <a:t>” ซึ่งหมายถึงการเผาไหม้ ถูกไฟทำลาย   ดังนั้น เมื่อหัวใจค้นพบความทุกข์ระทมในบุคคลหนึ่ง </a:t>
            </a:r>
            <a:endParaRPr lang="th-TH" dirty="0" smtClean="0"/>
          </a:p>
          <a:p>
            <a:r>
              <a:rPr lang="th-TH" dirty="0"/>
              <a:t>ที่</a:t>
            </a:r>
            <a:r>
              <a:rPr lang="th-TH" dirty="0" smtClean="0"/>
              <a:t>หัวใจ </a:t>
            </a:r>
            <a:r>
              <a:rPr lang="th-TH" dirty="0"/>
              <a:t>เผาและทำลายความทุกข์ระทม  และนี่คือความ</a:t>
            </a:r>
            <a:r>
              <a:rPr lang="th-TH" dirty="0" smtClean="0"/>
              <a:t>เมตตา... </a:t>
            </a:r>
          </a:p>
          <a:p>
            <a:pPr>
              <a:buNone/>
            </a:pPr>
            <a:r>
              <a:rPr lang="th-TH" dirty="0" smtClean="0"/>
              <a:t>	-</a:t>
            </a:r>
            <a:r>
              <a:rPr lang="th-TH" dirty="0"/>
              <a:t>ไม่มีความทุกข์ระทมแล้ว เพราะมันถูกเผาหมดแล้ว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christ's passio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859012"/>
            <a:ext cx="5879680" cy="3927442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ความเมตตาตามคำสอนของพระเยซูเจ้า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เมตตาของคนถูกจำกัด  เช่นเดียวกับหัวใจของเขา แต่ความเมตตาของพระเจ้านั้นยิ่งใหญ่มโหฬาร เช่นเดียวกับการดำรงอยู่ของพระองค์ </a:t>
            </a:r>
            <a:endParaRPr lang="th-TH" dirty="0" smtClean="0"/>
          </a:p>
          <a:p>
            <a:pPr>
              <a:buNone/>
            </a:pPr>
            <a:r>
              <a:rPr lang="th-TH" dirty="0" smtClean="0"/>
              <a:t>	+</a:t>
            </a:r>
            <a:r>
              <a:rPr lang="th-TH" dirty="0"/>
              <a:t>ใน</a:t>
            </a:r>
            <a:r>
              <a:rPr lang="th-TH" dirty="0" smtClean="0"/>
              <a:t>พระเยซูคริสตเจ้า </a:t>
            </a:r>
            <a:r>
              <a:rPr lang="th-TH" dirty="0"/>
              <a:t>องค์ความเมตตาคือโฉมพระพักตร์ของความรักของพระบิดาที่มีต่อสิ่งทรงสร้างที่เป็นมนุษย์แต่ละคน</a:t>
            </a:r>
            <a:endParaRPr lang="en-US" dirty="0"/>
          </a:p>
          <a:p>
            <a:endParaRPr lang="th-TH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การให้การศึกษาเกี่ยวกับความเมตตาแก่คริสตชน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dirty="0" smtClean="0"/>
              <a:t>-</a:t>
            </a:r>
            <a:r>
              <a:rPr lang="th-TH" dirty="0"/>
              <a:t>ผู้อภิบาลเร่งเร้าคริสตชนอย่างต่อเนื่องให้พวกเขาเป็นคนมีเมตตา  โดยการทำกิจเมตตาในประสบการณ์ประจำวันของพวกเขา </a:t>
            </a:r>
            <a:endParaRPr lang="th-TH" dirty="0" smtClean="0"/>
          </a:p>
          <a:p>
            <a:r>
              <a:rPr lang="th-TH" dirty="0" smtClean="0"/>
              <a:t>+</a:t>
            </a:r>
            <a:r>
              <a:rPr lang="th-TH" dirty="0"/>
              <a:t>ในสมัยปิตาจารย์ของพระศาสนจักร            ระหว่างช่วงเวลา</a:t>
            </a:r>
            <a:r>
              <a:rPr lang="th-TH" dirty="0" smtClean="0"/>
              <a:t>อบรม</a:t>
            </a:r>
          </a:p>
          <a:p>
            <a:pPr>
              <a:buNone/>
            </a:pPr>
            <a:r>
              <a:rPr lang="th-TH" dirty="0" smtClean="0"/>
              <a:t>คริสต</a:t>
            </a:r>
            <a:r>
              <a:rPr lang="th-TH" dirty="0"/>
              <a:t>ชนสำรองคริสตชนได้รับการอบรม</a:t>
            </a:r>
            <a:r>
              <a:rPr lang="th-TH" dirty="0" smtClean="0"/>
              <a:t>ด้วย</a:t>
            </a:r>
          </a:p>
          <a:p>
            <a:pPr>
              <a:buNone/>
            </a:pPr>
            <a:r>
              <a:rPr lang="th-TH" dirty="0"/>
              <a:t> </a:t>
            </a:r>
            <a:r>
              <a:rPr lang="th-TH" dirty="0" smtClean="0"/>
              <a:t>                1.บท</a:t>
            </a:r>
            <a:r>
              <a:rPr lang="th-TH" dirty="0"/>
              <a:t>ข้าแต่พระบิดา </a:t>
            </a:r>
            <a:endParaRPr lang="th-TH" dirty="0" smtClean="0"/>
          </a:p>
          <a:p>
            <a:pPr>
              <a:buNone/>
            </a:pPr>
            <a:r>
              <a:rPr lang="th-TH" dirty="0"/>
              <a:t> </a:t>
            </a:r>
            <a:r>
              <a:rPr lang="th-TH" dirty="0" smtClean="0"/>
              <a:t>                 2.</a:t>
            </a:r>
            <a:r>
              <a:rPr lang="th-TH" dirty="0"/>
              <a:t> ให้เขาสำนึกถึงสภาพความเป็น</a:t>
            </a:r>
            <a:r>
              <a:rPr lang="th-TH" dirty="0" smtClean="0"/>
              <a:t>จริง</a:t>
            </a:r>
            <a:r>
              <a:rPr lang="th-TH" dirty="0"/>
              <a:t>แง่ลบ </a:t>
            </a:r>
            <a:r>
              <a:rPr lang="th-TH" dirty="0" smtClean="0"/>
              <a:t>  </a:t>
            </a:r>
            <a:r>
              <a:rPr lang="th-TH" dirty="0"/>
              <a:t>ความยากลำบากที่เผชิญในโลก</a:t>
            </a:r>
            <a:r>
              <a:rPr lang="th-TH" dirty="0" smtClean="0"/>
              <a:t>นี้ </a:t>
            </a:r>
            <a:r>
              <a:rPr lang="th-TH" dirty="0"/>
              <a:t>ทุกคนถูกฉีกขาดด้วยอาการบาดเจ็บเดียวกัน </a:t>
            </a:r>
            <a:r>
              <a:rPr lang="th-TH" dirty="0" smtClean="0"/>
              <a:t> </a:t>
            </a:r>
            <a:r>
              <a:rPr lang="th-TH" dirty="0"/>
              <a:t>ด้วยเหตุนี้ พวกเขาทุกคนต้องการความเมตตาเดียวกัน </a:t>
            </a:r>
            <a:endParaRPr lang="th-TH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family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488" y="2028103"/>
            <a:ext cx="3357586" cy="4829897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ความคิดเกี่ยวกับเมตตาธรรมที่ร้อนรนในสมัยปิตาจารย์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เรา</a:t>
            </a:r>
            <a:r>
              <a:rPr lang="th-TH" dirty="0"/>
              <a:t>อาจทำรายการกิจเมตตาที่อยู่ในใจของบรรดาพระสังฆราชและชุมชนคริสตชน ได้แก่การช่วยคริสตชนที่ถูกขังในคุกหรือถูกบังคับให้เป็นแรงงานในศตวรรษแรกๆ  และยังช่วยนักโทษทั่วไปด้วย เช่น จ่ายเงินค่าไถ่หญิงโสเภณี และนักโทษ ช่วยเหยื่อเงินกู้ที่คิดดอกเบี้ยสูงมาก  การฝังศพทุกคน การเอาใจใส่แม่ม่ายและเด็กกำพร้า ดูแลคนป่วย ต้อนรับคนแปลกหน้า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6" name="Content Placeholder 5" descr="patriarch roma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8619" y="1600200"/>
            <a:ext cx="2646762" cy="4525963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8544"/>
          </a:xfrm>
        </p:spPr>
        <p:txBody>
          <a:bodyPr>
            <a:normAutofit/>
          </a:bodyPr>
          <a:lstStyle/>
          <a:p>
            <a:r>
              <a:rPr lang="th-TH" b="1" dirty="0"/>
              <a:t>นักบุญยอห์น อัครสาวกสอนเราว่า (ดู 1 ยอห์น 4.8-16) </a:t>
            </a:r>
            <a:r>
              <a:rPr lang="th-TH" sz="3600" b="1" dirty="0"/>
              <a:t>ชีวิตทั้งหมดของพระเยซูเจ้าคือการแสดง</a:t>
            </a:r>
            <a:r>
              <a:rPr lang="th-TH" sz="3600" b="1" i="1" dirty="0"/>
              <a:t>ความรัก</a:t>
            </a:r>
            <a:r>
              <a:rPr lang="th-TH" sz="3600" b="1" dirty="0"/>
              <a:t>ที่เป็นของประทานนี้อย่างอิสระ จนกระทั่งเป็นเครื่องบูชาสูงสุดบนไม้กางเขน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3268667"/>
          </a:xfrm>
        </p:spPr>
        <p:txBody>
          <a:bodyPr/>
          <a:lstStyle/>
          <a:p>
            <a:r>
              <a:rPr lang="th-TH" dirty="0" smtClean="0"/>
              <a:t>ตัวอย่างของการแสดงพระเมตตาของพระเยซูเจ้าในพระวรสาร</a:t>
            </a:r>
          </a:p>
          <a:p>
            <a:pPr>
              <a:buNone/>
            </a:pPr>
            <a:r>
              <a:rPr lang="th-TH" dirty="0" smtClean="0"/>
              <a:t>		1.</a:t>
            </a:r>
            <a:r>
              <a:rPr lang="th-TH" dirty="0" smtClean="0"/>
              <a:t>การทวีขนมปัง</a:t>
            </a:r>
          </a:p>
          <a:p>
            <a:pPr>
              <a:buNone/>
            </a:pPr>
            <a:r>
              <a:rPr lang="th-TH" dirty="0" smtClean="0"/>
              <a:t>		2</a:t>
            </a:r>
            <a:r>
              <a:rPr lang="th-TH" dirty="0" smtClean="0"/>
              <a:t>.</a:t>
            </a:r>
            <a:r>
              <a:rPr lang="th-TH" dirty="0"/>
              <a:t> พระเยซูเจ้าทรงรักษาคนยากไร้และทรงรู้สึก</a:t>
            </a:r>
            <a:r>
              <a:rPr lang="th-TH" dirty="0" smtClean="0"/>
              <a:t>เห็นอก</a:t>
            </a:r>
            <a:r>
              <a:rPr lang="th-TH" dirty="0"/>
              <a:t>เห็นใจแม่ม่ายในเมืองนาอิน  ปลุกให้ลูกชายของนางกลับคืนชีพ (ดู ลก.7.11 - 17)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ทวีปัง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4050" y="1928802"/>
            <a:ext cx="5280772" cy="3786214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พันธกิจที่พระเยซูเจ้าทรงมอบแก่เรา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พระเยซูเจ้าทรงปล่อยชาวกาดาราผู้ถูกปีศาจสิงให้เป็นอิสระแล้ว พระองค์ทรงมอบพันธ</a:t>
            </a:r>
            <a:r>
              <a:rPr lang="th-TH" dirty="0" smtClean="0"/>
              <a:t>กิจแก่เขา</a:t>
            </a:r>
          </a:p>
          <a:p>
            <a:pPr>
              <a:buNone/>
            </a:pPr>
            <a:r>
              <a:rPr lang="th-TH" dirty="0"/>
              <a:t> </a:t>
            </a:r>
            <a:r>
              <a:rPr lang="th-TH" dirty="0" smtClean="0"/>
              <a:t>          1.</a:t>
            </a:r>
            <a:r>
              <a:rPr lang="th-TH" dirty="0"/>
              <a:t> การยกบาปเป็นเรื่องที่รับได้ ผู้มีความเชื่อทุกคนมีหน้าที่จะให้คนอื่นมีส่วนร่วมในของประทานที่ได้รับมา </a:t>
            </a:r>
            <a:endParaRPr lang="th-TH" dirty="0" smtClean="0"/>
          </a:p>
          <a:p>
            <a:pPr>
              <a:buNone/>
            </a:pPr>
            <a:r>
              <a:rPr lang="th-TH" dirty="0" smtClean="0"/>
              <a:t>          2.</a:t>
            </a:r>
            <a:r>
              <a:rPr lang="th-TH" dirty="0"/>
              <a:t> พวกเขารับใช้พระวรสารและเผยแพร่พระอาณาจักรแห่งพระเจ้า </a:t>
            </a:r>
            <a:endParaRPr lang="th-TH" dirty="0" smtClean="0"/>
          </a:p>
          <a:p>
            <a:pPr>
              <a:buNone/>
            </a:pPr>
            <a:r>
              <a:rPr lang="th-TH" dirty="0" smtClean="0"/>
              <a:t>+เรื่องราวของมัทธิว ที่พระเยซูเจ้า </a:t>
            </a:r>
            <a:r>
              <a:rPr lang="th-TH" dirty="0"/>
              <a:t>“ทรงทอดพระเนตรเขาด้วยความเมตตาสงสารและทรงเลือกสรรเขา</a:t>
            </a:r>
            <a:r>
              <a:rPr lang="en-US" dirty="0"/>
              <a:t>”</a:t>
            </a:r>
            <a:endParaRPr lang="th-TH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st Matthew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872283"/>
            <a:ext cx="4912954" cy="3985609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ออริเยน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ออริ</a:t>
            </a:r>
            <a:r>
              <a:rPr lang="th-TH" dirty="0" smtClean="0"/>
              <a:t>เยนกล่าวว่า “พระ</a:t>
            </a:r>
            <a:r>
              <a:rPr lang="th-TH" dirty="0"/>
              <a:t>บุตรแห่งพระเจ้าทรงสนับสนุนให้เรากระทำกิจเมตตาเช่นเดียวกับชาวสะมา</a:t>
            </a:r>
            <a:r>
              <a:rPr lang="th-TH" dirty="0" smtClean="0"/>
              <a:t>เรีย” </a:t>
            </a:r>
          </a:p>
          <a:p>
            <a:r>
              <a:rPr lang="th-TH" sz="3600" b="1" dirty="0" smtClean="0"/>
              <a:t>+</a:t>
            </a:r>
            <a:r>
              <a:rPr lang="th-TH" sz="3600" b="1" dirty="0"/>
              <a:t>อุปมาเรื่องแกะที่พลัดหลง เรื่องเหรียญเงินที่หายไป และเรื่องบิดาผู้ใจดี </a:t>
            </a:r>
            <a:r>
              <a:rPr lang="th-TH" dirty="0"/>
              <a:t>มีการเน้นย้ำความเมตตาที่เพียรทนของพระเจ้าสำหรับคนที่พลัดหลง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พระเยซูเจ้าตรัสกับนักบุญเป</a:t>
            </a:r>
            <a:r>
              <a:rPr lang="th-TH" b="1" dirty="0" smtClean="0"/>
              <a:t>โตร อัครสาวก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“เราไม่ได้บอกท่าน</a:t>
            </a:r>
            <a:r>
              <a:rPr lang="th-TH" dirty="0" smtClean="0"/>
              <a:t>ว่า ต้อง</a:t>
            </a:r>
            <a:r>
              <a:rPr lang="th-TH" dirty="0"/>
              <a:t>ยกโทษให้เจ็ดครั้ง</a:t>
            </a:r>
            <a:r>
              <a:rPr lang="en-US" dirty="0"/>
              <a:t>  </a:t>
            </a:r>
            <a:r>
              <a:rPr lang="th-TH" dirty="0"/>
              <a:t>แต่ต้องยกโทษให้เจ็ดคูณเจ็ดสิบครั้ง</a:t>
            </a:r>
            <a:r>
              <a:rPr lang="en-US" dirty="0"/>
              <a:t>”</a:t>
            </a:r>
            <a:r>
              <a:rPr lang="th-TH" dirty="0"/>
              <a:t> (มธ 18.22) </a:t>
            </a:r>
            <a:endParaRPr lang="th-TH" dirty="0" smtClean="0"/>
          </a:p>
          <a:p>
            <a:r>
              <a:rPr lang="th-TH" dirty="0" smtClean="0"/>
              <a:t>+</a:t>
            </a:r>
            <a:r>
              <a:rPr lang="th-TH" dirty="0"/>
              <a:t>อุปมาเรื่องผู้รับใช้ที่ไร้เมตตา (ดู มธ.18.23-26</a:t>
            </a:r>
            <a:r>
              <a:rPr lang="th-TH" dirty="0" smtClean="0"/>
              <a:t>)</a:t>
            </a:r>
            <a:r>
              <a:rPr lang="th-TH" dirty="0"/>
              <a:t> พระเจ้าทรงโปรดให้ฝนตกไม่เฉพาะเหนือคนที่พระองค์พอพระทัย  แต่เหนือคนที่ทำให้พระองค์ไม่พอพระทัยด้วย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Jesus and St Peter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1837639"/>
            <a:ext cx="6058160" cy="4520319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พระหรรษทานของพระเจ้า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“บุคคลเช่นนี้เป็นผู้ที่ได้รับพระพรอย่างแท้จริง เพราะถ้าความจริง เขาไม่ได้ทำบาป – ซึ่งเป็นเรื่องยากขณะที่ดำเนินชีวิตอยู่ท่ามกลางเพื่อนมนุษย์ – แต่พระหรรษทานของพระเจ้าจะช่วยเหลือเขาให้เพิ่มจิตสำนึกแห่งความยุติธรรมได้ </a:t>
            </a:r>
            <a:endParaRPr lang="th-TH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5860"/>
            <a:ext cx="8229600" cy="1214446"/>
          </a:xfrm>
        </p:spPr>
        <p:txBody>
          <a:bodyPr>
            <a:normAutofit fontScale="90000"/>
          </a:bodyPr>
          <a:lstStyle/>
          <a:p>
            <a:r>
              <a:rPr lang="th-TH" sz="3600" b="1" dirty="0"/>
              <a:t>บท</a:t>
            </a:r>
            <a:r>
              <a:rPr lang="en-US" sz="3600" b="1" dirty="0"/>
              <a:t>“</a:t>
            </a:r>
            <a:r>
              <a:rPr lang="th-TH" sz="3600" b="1" dirty="0"/>
              <a:t>ข้าแต่พระบิดาของข้าพเจ้าทั้งหลาย” (</a:t>
            </a:r>
            <a:r>
              <a:rPr lang="en-US" sz="3600" b="1" dirty="0"/>
              <a:t>Our</a:t>
            </a:r>
            <a:r>
              <a:rPr lang="th-TH" sz="3600" b="1" dirty="0"/>
              <a:t> </a:t>
            </a:r>
            <a:r>
              <a:rPr lang="en-US" sz="3600" b="1" dirty="0"/>
              <a:t>  Father – Lord’s Prayer) </a:t>
            </a:r>
            <a:r>
              <a:rPr lang="th-TH" sz="3600" b="1" dirty="0"/>
              <a:t>คือบทภาวนาแห่งความเมตตา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554419"/>
          </a:xfrm>
        </p:spPr>
        <p:txBody>
          <a:bodyPr>
            <a:normAutofit lnSpcReduction="10000"/>
          </a:bodyPr>
          <a:lstStyle/>
          <a:p>
            <a:r>
              <a:rPr lang="th-TH" dirty="0"/>
              <a:t>บทภาวนาสำหรับกระบวนการพิธีรับผู้ใหญ่เข้าเป็นคริสตชน ต้องผ่านจารีตพิธี 2 ประการคือการมอบบทข้าแต่พระบิดาของข้าพเจ้าทั้งหลายแก่บุคคล และการรับคืนบทสวดนี้ </a:t>
            </a:r>
            <a:r>
              <a:rPr lang="th-TH" dirty="0" smtClean="0"/>
              <a:t>คริสต</a:t>
            </a:r>
            <a:r>
              <a:rPr lang="th-TH" dirty="0"/>
              <a:t>ชนใหม่ให้ตระหนักถึงสภาพความเป็นจริงของแต่ละบุคคล ที่ล้วนต้องการความเมตตาและเป็นส่วนหนึ่งของชุมชนคริสตชน </a:t>
            </a:r>
            <a:endParaRPr lang="th-TH" dirty="0" smtClean="0"/>
          </a:p>
          <a:p>
            <a:r>
              <a:rPr lang="th-TH" dirty="0" smtClean="0"/>
              <a:t>+</a:t>
            </a:r>
            <a:r>
              <a:rPr lang="th-TH" dirty="0"/>
              <a:t> เขาจะสวดได้ทุกวันด้วยความเชื่อที่ว่ามนุษย์สามารถหันหาพระเจ้าได้เสมอ เพราะด้วยความเมตตา พระองค์จะอยู่เคียงข้างบรรดาคนที่ล้มลง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Lord's prayer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4612" y="2143116"/>
            <a:ext cx="3117388" cy="424539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นักบุญออกัสติน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นักบุญออกัสตินให้กำลังใจผู้สมัครรับศีลล้างบาปในบทเทศน์ของท่านเกี่ยวกับบทข้าแต่พระบิดา</a:t>
            </a:r>
            <a:endParaRPr lang="en-US" dirty="0"/>
          </a:p>
          <a:p>
            <a:r>
              <a:rPr lang="th-TH" dirty="0"/>
              <a:t>ว่า “จงฟัง...บาปของพวกท่านทั้งหลายจะได้รับการอภัยแล้ว นั่นคือ ท่านกำลังได้รับชีวิตใหม่ หลุดจากบาปกำเนิด เพื่อรวมกับบรรดาบุตรที่วิ่งเข้าหาพระหรรษทานของพระผู้ไถ่ และความชั่วใดก็ตามที่ท่านได้กระทำ ด้วยคำพูด การกระทำและความคิด  ทั้งหมดจะได้รับการอภัย” (</a:t>
            </a:r>
            <a:r>
              <a:rPr lang="th-TH" i="1" dirty="0"/>
              <a:t>บทเทศน์</a:t>
            </a:r>
            <a:r>
              <a:rPr lang="th-TH" dirty="0"/>
              <a:t> 56, 9.13)</a:t>
            </a:r>
            <a:endParaRPr lang="en-US" dirty="0"/>
          </a:p>
          <a:p>
            <a:pPr>
              <a:buNone/>
            </a:pPr>
            <a:endParaRPr lang="th-TH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/>
          </a:bodyPr>
          <a:lstStyle/>
          <a:p>
            <a:r>
              <a:rPr lang="th-TH" b="1" dirty="0"/>
              <a:t>เขาจะสวดได้ทุกวันด้วยความเชื่อ</a:t>
            </a:r>
            <a:r>
              <a:rPr lang="th-TH" sz="3200" b="1" dirty="0" smtClean="0"/>
              <a:t>ที่ว่า</a:t>
            </a:r>
            <a:br>
              <a:rPr lang="th-TH" sz="3200" b="1" dirty="0" smtClean="0"/>
            </a:br>
            <a:r>
              <a:rPr lang="th-TH" sz="3200" b="1" dirty="0" smtClean="0"/>
              <a:t>มนุษย์</a:t>
            </a:r>
            <a:r>
              <a:rPr lang="th-TH" sz="3200" b="1" dirty="0"/>
              <a:t>สามารถหันหาพระเจ้าได้เสมอ เพราะด้วยความเมตตา พระองค์จะอยู่เคียงข้างบรรดาคนที่ล้มลง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14620"/>
            <a:ext cx="8229600" cy="3411543"/>
          </a:xfrm>
        </p:spPr>
        <p:txBody>
          <a:bodyPr/>
          <a:lstStyle/>
          <a:p>
            <a:r>
              <a:rPr lang="th-TH" dirty="0"/>
              <a:t>พระองค์ไม่ทรงจัดวางมนุษย์ต่อหน้าบาปของพวกเขา แต่ด้วยการให้อภัยแก่พวกเขา ทำให้เขารู้จักความอบอุ่นแห่งอ้อมกอดแห่งความสว่างของ</a:t>
            </a:r>
            <a:r>
              <a:rPr lang="th-TH" dirty="0" smtClean="0"/>
              <a:t>พระองค์</a:t>
            </a:r>
          </a:p>
          <a:p>
            <a:pPr>
              <a:buNone/>
            </a:pPr>
            <a:endParaRPr lang="en-US" dirty="0"/>
          </a:p>
          <a:p>
            <a:endParaRPr lang="th-TH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pic>
        <p:nvPicPr>
          <p:cNvPr id="4" name="Content Placeholder 3" descr="http://media3.picsearch.com/is?h7uvQ0z0gE26Wo6U0CuiQnFDr1V-pzfvln920-sWb90&amp;height=341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00174"/>
            <a:ext cx="5715040" cy="4545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000132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th-TH" b="1" dirty="0" smtClean="0"/>
              <a:t>บทที่ </a:t>
            </a:r>
            <a:r>
              <a:rPr lang="th-TH" b="1" dirty="0" smtClean="0"/>
              <a:t>2 นักบุญ</a:t>
            </a:r>
            <a:r>
              <a:rPr lang="th-TH" b="1" dirty="0"/>
              <a:t>ออกัสติน</a:t>
            </a:r>
            <a:r>
              <a:rPr lang="en-US" b="1" dirty="0"/>
              <a:t>: </a:t>
            </a:r>
            <a:r>
              <a:rPr lang="th-TH" b="1" dirty="0"/>
              <a:t>นักเทศน์แห่งความเมตตา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/>
          <a:lstStyle/>
          <a:p>
            <a:r>
              <a:rPr lang="th-TH" dirty="0" smtClean="0"/>
              <a:t>นักบุญออกัส</a:t>
            </a:r>
            <a:r>
              <a:rPr lang="th-TH" dirty="0" smtClean="0"/>
              <a:t>ตินเขียนในหนังสือ สารภาพว่า “ </a:t>
            </a:r>
            <a:r>
              <a:rPr lang="th-TH" dirty="0" smtClean="0"/>
              <a:t>ในขณะ</a:t>
            </a:r>
            <a:r>
              <a:rPr lang="th-TH" dirty="0" smtClean="0"/>
              <a:t>ที่ข้าพเจ้า</a:t>
            </a:r>
            <a:r>
              <a:rPr lang="th-TH" dirty="0" smtClean="0"/>
              <a:t>กำลัง</a:t>
            </a:r>
            <a:r>
              <a:rPr lang="th-TH" dirty="0"/>
              <a:t>คิดว่า ตนเองพร้อมที่จะโบยบินออกจากรังไป    และตกลงกับพื้นดินก่อนที่จะบินเสียอีก แต่พระเจ้าแห่งความเมตตายกข้าพเจ้าขึ้นมา เพื่อข้าพเจ้าจะได้ไม่ถูกคนที่เดินผ่านไปมาเหยียบตาย และทรงนำข้าพเจ้ากลับคืนสู่รังอีกครั้งหนึ่ง (</a:t>
            </a:r>
            <a:r>
              <a:rPr lang="th-TH" i="1" dirty="0"/>
              <a:t>คำเทศน์</a:t>
            </a:r>
            <a:r>
              <a:rPr lang="th-TH" dirty="0"/>
              <a:t> 51,5-6) </a:t>
            </a:r>
            <a:endParaRPr lang="en-US" dirty="0"/>
          </a:p>
          <a:p>
            <a:r>
              <a:rPr lang="en-US" dirty="0" smtClean="0"/>
              <a:t>+</a:t>
            </a:r>
            <a:r>
              <a:rPr lang="th-TH" b="1" dirty="0"/>
              <a:t>ความเมตตาเป็นการกำหนดทิศทางของศาสนาคริสต์ทั้งหมดของพระเยซูเจ้าและคริสตชน </a:t>
            </a:r>
            <a:endParaRPr lang="th-TH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หนังสือ </a:t>
            </a:r>
            <a:r>
              <a:rPr lang="th-TH" b="1" i="1" dirty="0"/>
              <a:t>“เมืองของพระเจ้า”</a:t>
            </a:r>
            <a:r>
              <a:rPr lang="th-TH" b="1" dirty="0"/>
              <a:t> (</a:t>
            </a:r>
            <a:r>
              <a:rPr lang="en-US" b="1" i="1" dirty="0"/>
              <a:t>City of God</a:t>
            </a:r>
            <a:r>
              <a:rPr lang="th-TH" b="1" dirty="0" smtClean="0"/>
              <a:t>)</a:t>
            </a:r>
            <a:r>
              <a:rPr lang="en-US" b="1" dirty="0" smtClean="0"/>
              <a:t> </a:t>
            </a:r>
            <a:r>
              <a:rPr lang="th-TH" b="1" dirty="0" smtClean="0"/>
              <a:t>ของ</a:t>
            </a:r>
            <a:br>
              <a:rPr lang="th-TH" b="1" dirty="0" smtClean="0"/>
            </a:br>
            <a:r>
              <a:rPr lang="th-TH" b="1" dirty="0" smtClean="0"/>
              <a:t>นักบุญออกัสติน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/>
              <a:t>มนุษย์เป็นสิ่งเดียวกับหัวใจของเขา  “ความรักของพวกเขา” </a:t>
            </a:r>
            <a:endParaRPr lang="th-TH" b="1" dirty="0" smtClean="0"/>
          </a:p>
          <a:p>
            <a:r>
              <a:rPr lang="th-TH" dirty="0" smtClean="0"/>
              <a:t>+</a:t>
            </a:r>
            <a:r>
              <a:rPr lang="th-TH" dirty="0"/>
              <a:t>หัวใจ</a:t>
            </a:r>
            <a:r>
              <a:rPr lang="th-TH" dirty="0" smtClean="0"/>
              <a:t>มนุษย์</a:t>
            </a:r>
            <a:r>
              <a:rPr lang="th-TH" dirty="0"/>
              <a:t>เข้าถึงโดยความเมตตาได้เท่านั้น </a:t>
            </a:r>
            <a:endParaRPr lang="th-TH" dirty="0" smtClean="0"/>
          </a:p>
          <a:p>
            <a:r>
              <a:rPr lang="th-TH" dirty="0" smtClean="0"/>
              <a:t>+</a:t>
            </a:r>
            <a:r>
              <a:rPr lang="th-TH" dirty="0"/>
              <a:t>เป็นที่ที่เขาสามารถพบกับพระเจ้าของเขา </a:t>
            </a:r>
            <a:endParaRPr lang="th-TH" dirty="0" smtClean="0"/>
          </a:p>
          <a:p>
            <a:r>
              <a:rPr lang="th-TH" dirty="0" smtClean="0"/>
              <a:t>+พระ</a:t>
            </a:r>
            <a:r>
              <a:rPr lang="th-TH" dirty="0"/>
              <a:t>เจ้าทรงแทงทะลุห้วงเหวของหัวใจมนุษย์  สำหรับพระองค์ ทุกสิ่งมองเห็นได้ </a:t>
            </a:r>
            <a:endParaRPr lang="th-TH" dirty="0" smtClean="0"/>
          </a:p>
          <a:p>
            <a:r>
              <a:rPr lang="th-TH" dirty="0" smtClean="0"/>
              <a:t>เพื่อที่จะ</a:t>
            </a:r>
            <a:r>
              <a:rPr lang="th-TH" dirty="0"/>
              <a:t>มองจนถึงส่วนลึกของเขาเอง เขาต้องมองภายในตัวเองด้วยแสงแห่งพระเจ้า ด้วยพระเมตตาของพระองค์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การประทับอยู่ของพระเจ้า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สร้างที่พำนักในหัวใจนั้นด้วยการประทับอยู่ของพระองค์ พระเจ้าทรงเยียวยารักษาหัวใจที่เป็นทุกข์ถึงบาป  ทรงยอมรับหัวใจที่ถ่อมสุภาพเป็นของถวาย </a:t>
            </a:r>
            <a:endParaRPr lang="th-TH" dirty="0" smtClean="0"/>
          </a:p>
          <a:p>
            <a:r>
              <a:rPr lang="th-TH" dirty="0" smtClean="0"/>
              <a:t>+</a:t>
            </a:r>
            <a:r>
              <a:rPr lang="th-TH" dirty="0"/>
              <a:t>ณ ขณะที่พระเจ้าประทับอยู่สำหรับเขา และพระองค์ออกจากตัวเขานั้น นั่นคือเขาเข้าถึงพระเจ้า  คนอื่นและความเร้นลับของเขาเอง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samarian woman at the pool.2jpeg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2756" y="2071678"/>
            <a:ext cx="6857166" cy="3571900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มโนธรรมของคริสตชน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b="1" dirty="0"/>
              <a:t>ในมโนธรรมคริสตชน </a:t>
            </a:r>
            <a:r>
              <a:rPr lang="th-TH" dirty="0"/>
              <a:t>ความเมตตาของมนุษย์ที่มีต่อมนุษย์ด้วยกัน</a:t>
            </a:r>
            <a:r>
              <a:rPr lang="th-TH" dirty="0" smtClean="0"/>
              <a:t>เกิดจากป</a:t>
            </a:r>
            <a:r>
              <a:rPr lang="th-TH" dirty="0"/>
              <a:t>ระสบการณ์ของขวัญแห่งความเมตตาที่ได้รับจากพระเจ้า </a:t>
            </a:r>
            <a:endParaRPr lang="th-TH" dirty="0" smtClean="0"/>
          </a:p>
          <a:p>
            <a:r>
              <a:rPr lang="th-TH" dirty="0" smtClean="0"/>
              <a:t>+</a:t>
            </a:r>
            <a:r>
              <a:rPr lang="th-TH" dirty="0"/>
              <a:t>เรียนรู้ที่จะรู้สึกความเป็นหนึ่งเดียวกันกับมนุษย์อื่นๆ ซึ่งไม่ใช่มาจากพันธะการถือกำเนิดและทางสายเลือด แต่มีความเมตตาเป็นพื้นฐาน </a:t>
            </a:r>
            <a:endParaRPr lang="th-TH" dirty="0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5286412"/>
          </a:xfrm>
        </p:spPr>
        <p:txBody>
          <a:bodyPr>
            <a:normAutofit/>
          </a:bodyPr>
          <a:lstStyle/>
          <a:p>
            <a:r>
              <a:rPr lang="th-TH" b="1" dirty="0"/>
              <a:t>ข้อความที่คัดเลือกจากนักบุญออกัสติน</a:t>
            </a:r>
            <a:r>
              <a:rPr lang="en-US" dirty="0"/>
              <a:t/>
            </a:r>
            <a:br>
              <a:rPr lang="en-US" dirty="0"/>
            </a:br>
            <a:r>
              <a:rPr lang="th-TH" b="1" dirty="0"/>
              <a:t>เกี่ยวกับความหมายของคำ “ความเมตตา”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rmAutofit/>
          </a:bodyPr>
          <a:lstStyle/>
          <a:p>
            <a:r>
              <a:rPr lang="th-TH" b="1" dirty="0"/>
              <a:t>คำละตินว่า </a:t>
            </a:r>
            <a:r>
              <a:rPr lang="en-US" b="1" dirty="0" err="1" smtClean="0"/>
              <a:t>Misericordia</a:t>
            </a:r>
            <a:r>
              <a:rPr lang="en-US" b="1" dirty="0" smtClean="0"/>
              <a:t> </a:t>
            </a:r>
            <a:r>
              <a:rPr lang="th-TH" sz="4000" b="1" dirty="0" smtClean="0"/>
              <a:t>(ความปวดร้าวของหัวใจ)</a:t>
            </a:r>
            <a:r>
              <a:rPr lang="en-US" sz="4000" b="1" dirty="0" smtClean="0"/>
              <a:t> </a:t>
            </a:r>
            <a:r>
              <a:rPr lang="th-TH" sz="4000" b="1" dirty="0"/>
              <a:t>จากความเศร้าโศกของคนที่เศร้าระทม มาจาก 2 คำ คือ ความทุกข์ระทม (</a:t>
            </a:r>
            <a:r>
              <a:rPr lang="en-US" sz="4000" b="1" i="1" dirty="0"/>
              <a:t>miser</a:t>
            </a:r>
            <a:r>
              <a:rPr lang="th-TH" sz="4000" b="1" i="1" dirty="0"/>
              <a:t> </a:t>
            </a:r>
            <a:r>
              <a:rPr lang="th-TH" sz="4000" b="1" dirty="0"/>
              <a:t> ) และหัวใจ (</a:t>
            </a:r>
            <a:r>
              <a:rPr lang="fr-FR" sz="4000" b="1" i="1" dirty="0"/>
              <a:t>cor</a:t>
            </a:r>
            <a:r>
              <a:rPr lang="th-TH" sz="4000" b="1" dirty="0"/>
              <a:t>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3482981"/>
          </a:xfrm>
        </p:spPr>
        <p:txBody>
          <a:bodyPr/>
          <a:lstStyle/>
          <a:p>
            <a:r>
              <a:rPr lang="th-TH" dirty="0"/>
              <a:t>ถ้าท่านจะแจกจ่ายเสื้อผ้า  ท่านจงรู้สึกสงสารคนที่ไม่มีเสื้อผ้า</a:t>
            </a:r>
            <a:r>
              <a:rPr lang="th-TH" dirty="0" smtClean="0"/>
              <a:t>ใส่</a:t>
            </a:r>
          </a:p>
          <a:p>
            <a:r>
              <a:rPr lang="th-TH" dirty="0"/>
              <a:t>+</a:t>
            </a:r>
            <a:r>
              <a:rPr lang="th-TH" dirty="0" smtClean="0"/>
              <a:t> เรา</a:t>
            </a:r>
            <a:r>
              <a:rPr lang="th-TH" dirty="0"/>
              <a:t>ไม่ได้ทำสิ่งเหล่านี้ ถ้าเรารักพระเจ้าและผู้อื่น โดยปราศจากความทุกข์ระทมของหัวใจที่เศร้าโศก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การทำกิจเมตตาด้วยวาจา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เราสวดภาวนาต่อพระเจ้าด้วยลิ้นของเรา เราทำให้พระองค์โปรดปราน  เราสรรเสริญพระองค์ </a:t>
            </a:r>
            <a:endParaRPr lang="th-TH" dirty="0" smtClean="0"/>
          </a:p>
          <a:p>
            <a:r>
              <a:rPr lang="th-TH" dirty="0" smtClean="0"/>
              <a:t>+</a:t>
            </a:r>
            <a:r>
              <a:rPr lang="th-TH" dirty="0"/>
              <a:t>เมื่อพระองค์ทรงกลับคืนพระชนมชีพแล้ว พระองค์ได้ทรงแสดงพระหัตถ์ พระสีข้าง และพระบาทของพระองค์ พระหัตถ์ซึ่งพระองค์จะทรงใช้ สำหรับให้อภัยบาปแก่คนบาป และพระสีข้างซึ่งค่าไถ่ของบรรดาผู้ที่ได้รับการกอบกู้” </a:t>
            </a:r>
            <a:endParaRPr lang="th-TH" dirty="0" smtClean="0"/>
          </a:p>
          <a:p>
            <a:endParaRPr lang="th-TH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paschalcandle20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4509" y="1600200"/>
            <a:ext cx="4354982" cy="4525963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พระเยซูเจ้ารับพระมหาทรมานเพื่อเราแต่ละคน</a:t>
            </a:r>
            <a:br>
              <a:rPr lang="th-TH" b="1" dirty="0" smtClean="0"/>
            </a:b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ผู้ถ่อมองค์ ถูกตบพระพักตร์  ถูกถ่มน้ำลาย มีพยานเท็จที่ปรักปรำพระองค์     และ “ข้าพเจ้านิ่งเงียบ เมื่ออยู่ต่อหน้าคนที่ร้ายกาจ” พระองค์ทรงกลายเป็นหนทางสำหรับท่าน “ผู้ที่พูดว่า เขามีชีวิตในพระคริสตเจ้าต้องกระทำในสิ่งที่พระองค์ได้กระทำ” </a:t>
            </a:r>
            <a:endParaRPr lang="th-TH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" name="Content Placeholder 3" descr="carry the big cros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3893" y="2009170"/>
            <a:ext cx="5354189" cy="3562970"/>
          </a:xfr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ความอ่อนหวานของความเมตตา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“ข้าแต่พระเจ้า โปรดสดับฟังคำภาวนาของลูก เพราะพระเมตตาของพระองค์อ่อนหวานยิ่งนัก  โปรดทอดพระเนตรข้าพเจ้าด้วยพระเมตตาอันล้นพ้นของพระองค์ ไม่ใช่ทอดพระเนตรบาปอันล้นพ้นของลูก” (</a:t>
            </a:r>
            <a:r>
              <a:rPr lang="fr-FR" i="1" dirty="0" err="1"/>
              <a:t>Ser</a:t>
            </a:r>
            <a:r>
              <a:rPr lang="en-US" i="1" dirty="0" err="1"/>
              <a:t>mon</a:t>
            </a:r>
            <a:r>
              <a:rPr lang="en-US" dirty="0"/>
              <a:t> 2.1</a:t>
            </a:r>
            <a:r>
              <a:rPr lang="th-TH" dirty="0"/>
              <a:t>) </a:t>
            </a:r>
            <a:endParaRPr lang="en-US" dirty="0"/>
          </a:p>
          <a:p>
            <a:endParaRPr lang="th-TH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helping the sinking man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6051" y="1720039"/>
            <a:ext cx="3571900" cy="4286281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ความเมตตาเป็นการแสดงความรัก</a:t>
            </a:r>
            <a:r>
              <a:rPr lang="en-US" dirty="0"/>
              <a:t/>
            </a:r>
            <a:br>
              <a:rPr lang="en-US" dirty="0"/>
            </a:br>
            <a:r>
              <a:rPr lang="th-TH" b="1" dirty="0" smtClean="0"/>
              <a:t>อุปมาเรื่องบิดาผู้อารี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จงฟังอัครสาวกเปาโลที่ปฏิเสธตนเองว่า “อาศัยไม้กางเขนนี้ โลกถูกตรึงตายไปจากข้าพเจ้า และข้าพเจ้าก็ถูกตรึงตายไปจากโลก”    แต่ฟังท่านยืนกรานที่จะปฏิเสธตนเอง ท่านพูดว่า “มิใช่ตัวข้าพเจ้าที่มีชีวิตอยู่อีกต่อไป”     กระจ่างชัดว่า  ท่านปฏิเสธ</a:t>
            </a:r>
            <a:r>
              <a:rPr lang="th-TH" dirty="0" smtClean="0"/>
              <a:t>ตนเอง....</a:t>
            </a:r>
            <a:endParaRPr lang="th-TH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แต่ ณ ที่นี้ ติดตามด้วยการเป็นพยานแห่งชัยชนะของพระคริสตเจ้าว่า   “แต่พระคริสตเจ้าทรงดำรงชีวิตอยู่ในตัวข้าพเจ้า”     และแล้ว “การปฏิเสธตนเอง” หมายถึงอะไร คือไม่เป็นชีวิตของท่านเอง        และสิ่งนี้หมายถึงอะไรที่ว่า “ไม่เป็นชีวิตของท่านเอง”  ก็คือ การไม่ทำตามใจของท่านเอง แต่ทำตามพระประสงค์ของผู้ที่ทรงดำรงชีวิตอยู่ในตัวท่าน (</a:t>
            </a:r>
            <a:r>
              <a:rPr lang="en-US" i="1" dirty="0" smtClean="0"/>
              <a:t>Sermon, </a:t>
            </a:r>
            <a:r>
              <a:rPr lang="en-US" dirty="0" smtClean="0"/>
              <a:t>330</a:t>
            </a:r>
            <a:r>
              <a:rPr lang="th-TH" dirty="0" smtClean="0"/>
              <a:t>)</a:t>
            </a:r>
            <a:endParaRPr lang="th-TH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prodigal son 2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961632"/>
            <a:ext cx="5318274" cy="3539070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571636"/>
          </a:xfrm>
        </p:spPr>
        <p:txBody>
          <a:bodyPr>
            <a:normAutofit fontScale="90000"/>
          </a:bodyPr>
          <a:lstStyle/>
          <a:p>
            <a:r>
              <a:rPr lang="th-TH" b="1" dirty="0"/>
              <a:t>คริสตชนคืออวัยวะของพระวรกายแห่งพระคริสตเจ้าที่ทรงพระเมตตา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697295"/>
          </a:xfrm>
        </p:spPr>
        <p:txBody>
          <a:bodyPr>
            <a:normAutofit fontScale="92500"/>
          </a:bodyPr>
          <a:lstStyle/>
          <a:p>
            <a:r>
              <a:rPr lang="th-TH" dirty="0"/>
              <a:t>พระคริสตเจ้ากับพระศาสน</a:t>
            </a:r>
            <a:r>
              <a:rPr lang="th-TH" dirty="0" smtClean="0"/>
              <a:t>จักร </a:t>
            </a:r>
          </a:p>
          <a:p>
            <a:r>
              <a:rPr lang="th-TH" dirty="0" smtClean="0"/>
              <a:t>+</a:t>
            </a:r>
            <a:r>
              <a:rPr lang="th-TH" dirty="0"/>
              <a:t>ทั้งศีรษะและกายว่า เป็นบุคคลคน</a:t>
            </a:r>
            <a:r>
              <a:rPr lang="th-TH" dirty="0" smtClean="0"/>
              <a:t>เดียวกัน</a:t>
            </a:r>
          </a:p>
          <a:p>
            <a:r>
              <a:rPr lang="th-TH" dirty="0" smtClean="0"/>
              <a:t>+</a:t>
            </a:r>
            <a:r>
              <a:rPr lang="th-TH" dirty="0"/>
              <a:t>หลายบุคคลไม่ถูกแยกต่างหากแต่เป็นการแยกเรื่องศักดิ์ศรีเพราะศีรษะให้ความรอดพ้นแก่กาย </a:t>
            </a:r>
            <a:endParaRPr lang="th-TH" dirty="0" smtClean="0"/>
          </a:p>
          <a:p>
            <a:r>
              <a:rPr lang="th-TH" dirty="0" smtClean="0"/>
              <a:t>+</a:t>
            </a:r>
            <a:r>
              <a:rPr lang="th-TH" dirty="0"/>
              <a:t> กายได้รับความรอดพ้น อธิบายได้ว่า กายเป็นของศีรษะที่แสดงพระเมตตา </a:t>
            </a:r>
            <a:endParaRPr lang="th-TH" dirty="0" smtClean="0"/>
          </a:p>
          <a:p>
            <a:pPr>
              <a:buNone/>
            </a:pPr>
            <a:r>
              <a:rPr lang="th-TH" dirty="0" smtClean="0"/>
              <a:t>	</a:t>
            </a:r>
            <a:r>
              <a:rPr lang="th-TH" dirty="0" smtClean="0"/>
              <a:t>ระทม   </a:t>
            </a:r>
            <a:r>
              <a:rPr lang="th-TH" dirty="0"/>
              <a:t>หน้าที่ของศีรษะคือการชำระ</a:t>
            </a:r>
            <a:r>
              <a:rPr lang="th-TH" dirty="0" smtClean="0"/>
              <a:t>ล้าง </a:t>
            </a:r>
            <a:r>
              <a:rPr lang="th-TH" dirty="0"/>
              <a:t>หน้าที่ของกายคือการสารภาพบาป แต่ทั้งสองมีถ้อยคำเดียวกัน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/>
              <a:t>พระองค์ตรัสตอบว่า ดังนี้ “ท่านทำสิ่งใดต่อผู้ต่ำต้อยของเราคนหนึ่งท่านก็ทำสิ่งนั้นต่อเรา...</a:t>
            </a:r>
            <a:r>
              <a:rPr lang="en-US" b="1" dirty="0"/>
              <a:t>’</a:t>
            </a:r>
            <a:r>
              <a:rPr lang="th-TH" b="1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268799"/>
          </a:xfrm>
        </p:spPr>
        <p:txBody>
          <a:bodyPr/>
          <a:lstStyle/>
          <a:p>
            <a:r>
              <a:rPr lang="th-TH" dirty="0"/>
              <a:t>พระองค์ตรัสว่าเป็นอัน</a:t>
            </a:r>
            <a:r>
              <a:rPr lang="th-TH" dirty="0" smtClean="0"/>
              <a:t>เดียวกันระหว่างศีรษะกับกาย</a:t>
            </a:r>
          </a:p>
          <a:p>
            <a:r>
              <a:rPr lang="th-TH" dirty="0" smtClean="0"/>
              <a:t>+</a:t>
            </a:r>
            <a:r>
              <a:rPr lang="th-TH" dirty="0"/>
              <a:t>พระองค์ตรัสตอบว่า ดังนี้ “ท่านทำสิ่งใดต่อผู้ต่ำต้อยของเราคนหนึ่งท่านก็ทำสิ่งนั้นต่อเรา...</a:t>
            </a:r>
            <a:r>
              <a:rPr lang="en-US" dirty="0"/>
              <a:t>’</a:t>
            </a:r>
            <a:r>
              <a:rPr lang="th-TH" dirty="0"/>
              <a:t> </a:t>
            </a:r>
            <a:endParaRPr lang="th-TH" dirty="0" smtClean="0"/>
          </a:p>
          <a:p>
            <a:r>
              <a:rPr lang="th-TH" dirty="0" smtClean="0"/>
              <a:t>+</a:t>
            </a:r>
            <a:r>
              <a:rPr lang="th-TH" dirty="0"/>
              <a:t>จงอย่าแยกศีรษะออกจากกาย หรืออย่าแยกกายด้วย เมื่อท่านได้ยินเสียงของศีรษะว่า “เพราะเขาจึงไม่เป็นสองอีกต่อไป แต่เป็นเนื้อเดียวกัน” </a:t>
            </a:r>
            <a:r>
              <a:rPr lang="en-US" dirty="0"/>
              <a:t>(</a:t>
            </a:r>
            <a:r>
              <a:rPr lang="en-US" i="1" dirty="0"/>
              <a:t>Exposition on Psalm 3</a:t>
            </a:r>
            <a:r>
              <a:rPr lang="en-US" dirty="0"/>
              <a:t>8)</a:t>
            </a:r>
          </a:p>
          <a:p>
            <a:endParaRPr lang="th-TH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forgive all injurie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3214" y="2000240"/>
            <a:ext cx="6994310" cy="3643338"/>
          </a:xfr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/>
              <a:t>กิจเมตตา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อัครสาวกเป็นพยานว่า กิจเมตตาเป็นเมล็ดพันธุ์แห่งการเก็บเกี่ยวในอนาคต </a:t>
            </a:r>
            <a:endParaRPr lang="th-TH" dirty="0" smtClean="0"/>
          </a:p>
          <a:p>
            <a:r>
              <a:rPr lang="th-TH" dirty="0" smtClean="0"/>
              <a:t>+ “งาน</a:t>
            </a:r>
            <a:r>
              <a:rPr lang="th-TH" dirty="0"/>
              <a:t>ของคนที่เป็นของพระเจ้าผู้ทรงพระสิริคือพระเจ้าแห่งอิสราเอล จะเป็นของผู้ที่มีจิตใจเที่ยงธรรม บัดนี้ หัวใจที่ชอบธรรมไม่ต่อต้านพระบิดาเมื่อพระองค์ชำระให้บริสุทธิ์เพื่อวางใจในพระองค์ เมื่อพระองค์ทรงสัญญา </a:t>
            </a:r>
            <a:r>
              <a:rPr lang="th-TH" dirty="0" smtClean="0"/>
              <a:t>..</a:t>
            </a:r>
            <a:r>
              <a:rPr lang="th-TH" dirty="0"/>
              <a:t> เขาดำเนินชีวิตด้วยความมั่งคั่งแห่งความหวัง</a:t>
            </a:r>
            <a:r>
              <a:rPr lang="th-TH" dirty="0" smtClean="0"/>
              <a:t>นิรันดร” </a:t>
            </a:r>
            <a:endParaRPr lang="th-TH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78"/>
          </a:xfrm>
        </p:spPr>
        <p:txBody>
          <a:bodyPr>
            <a:normAutofit/>
          </a:bodyPr>
          <a:lstStyle/>
          <a:p>
            <a:endParaRPr lang="th-TH" b="1" dirty="0"/>
          </a:p>
        </p:txBody>
      </p:sp>
      <p:pic>
        <p:nvPicPr>
          <p:cNvPr id="4" name="Content Placeholder 3" descr="church of love and forgive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0430" y="3143234"/>
            <a:ext cx="2643206" cy="2643206"/>
          </a:xfr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28662" y="642918"/>
          <a:ext cx="6691338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1338"/>
              </a:tblGrid>
              <a:tr h="2500330">
                <a:tc>
                  <a:txBody>
                    <a:bodyPr/>
                    <a:lstStyle/>
                    <a:p>
                      <a:r>
                        <a:rPr lang="th-TH" sz="3600" dirty="0" smtClean="0"/>
                        <a:t>สมเด็จพระสันตะปาปาฟรานซิสตรัสว่า</a:t>
                      </a:r>
                      <a:r>
                        <a:rPr lang="th-TH" sz="3600" baseline="0" dirty="0" smtClean="0"/>
                        <a:t> “</a:t>
                      </a:r>
                      <a:r>
                        <a:rPr lang="th-TH" sz="3600" dirty="0" smtClean="0"/>
                        <a:t>จงให้พระศาสนจักรเป็นสถาบันแห่งความเมตตา</a:t>
                      </a:r>
                      <a:r>
                        <a:rPr lang="th-TH" sz="3600" baseline="0" dirty="0" smtClean="0"/>
                        <a:t>  และความหวัง  ที่ต้อนรับทุกคนด้วยความรักและการให้อภัย”</a:t>
                      </a:r>
                    </a:p>
                    <a:p>
                      <a:endParaRPr lang="th-TH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/>
              <a:t>“ความเมตตาสงสารและความยุติธรรม </a:t>
            </a:r>
            <a:r>
              <a:rPr lang="th-TH" b="1" dirty="0" smtClean="0"/>
              <a:t/>
            </a:r>
            <a:br>
              <a:rPr lang="th-TH" b="1" dirty="0" smtClean="0"/>
            </a:br>
            <a:r>
              <a:rPr lang="th-TH" b="1" dirty="0" smtClean="0"/>
              <a:t>คือ </a:t>
            </a:r>
            <a:r>
              <a:rPr lang="th-TH" b="1" dirty="0" smtClean="0"/>
              <a:t>องค์พระผู้เป็นเจ้า”</a:t>
            </a:r>
            <a:r>
              <a:rPr lang="en-US" b="1" dirty="0" smtClean="0"/>
              <a:t> </a:t>
            </a:r>
            <a:endParaRPr lang="th-TH" dirty="0"/>
          </a:p>
        </p:txBody>
      </p:sp>
      <p:pic>
        <p:nvPicPr>
          <p:cNvPr id="4" name="Content Placeholder 3" descr="world eyegrasss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6050" y="2924969"/>
            <a:ext cx="3771900" cy="1876425"/>
          </a:xfr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การให้อภัย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แต่เป็นการให้อภัยสิ่งที่แต่ละคนทำบาปผิดต่อท่าน  ท่านจะได้รับการอภัยแบบให้เปล่าสำหรับบาปของท่านเองด้วย    กิจเมตตา 2 อย่างคือการให้อภัยบาป เป็นข้อความในพระวรสารที่ว่า “จงให้อภัยและท่านจะได้รับการอภัย จงให้แล้วจะมีคนให้ท่าน”</a:t>
            </a:r>
            <a:endParaRPr lang="en-US" dirty="0"/>
          </a:p>
          <a:p>
            <a:endParaRPr lang="th-TH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/>
              <a:t>รางวัลของกิจเมตตาในวันพิพากษาโลก</a:t>
            </a:r>
            <a:endParaRPr lang="th-TH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พระองค์ตรัสเรียกคนที่อยู่เบื้อง</a:t>
            </a:r>
            <a:r>
              <a:rPr lang="th-TH" dirty="0" smtClean="0"/>
              <a:t>ขวา ที่กระทำกิจเมตตาว่า </a:t>
            </a:r>
            <a:r>
              <a:rPr lang="en-US" dirty="0"/>
              <a:t>‘</a:t>
            </a:r>
            <a:r>
              <a:rPr lang="th-TH" dirty="0"/>
              <a:t>เชิญมาเถิด ท่านทั้งหลายที่ได้รับพระพรจากพระบิดาของเรา เชิญมารับอาณาจักรเป็นมรดกที่เตรียมไว้ให้ท่านแล้วตั้งแต่สร้างโลก”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Content Placeholder 3" descr="kingly Jesus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7554" y="1561372"/>
            <a:ext cx="2643206" cy="4202401"/>
          </a:xfr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th-TH" b="1" dirty="0"/>
              <a:t>องค์พระผู้เป็นเจ้าประทานพระองค์เองแก่มนุษย์</a:t>
            </a:r>
            <a:r>
              <a:rPr lang="th-TH" b="1" dirty="0" smtClean="0"/>
              <a:t>ด้วย</a:t>
            </a:r>
            <a:br>
              <a:rPr lang="th-TH" b="1" dirty="0" smtClean="0"/>
            </a:br>
            <a:r>
              <a:rPr lang="th-TH" b="1" dirty="0" smtClean="0"/>
              <a:t>พระ</a:t>
            </a:r>
            <a:r>
              <a:rPr lang="th-TH" b="1" dirty="0"/>
              <a:t>เมตตา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/>
          <a:lstStyle/>
          <a:p>
            <a:r>
              <a:rPr lang="th-TH" dirty="0"/>
              <a:t>พระองค์ทรงเปี่ยมด้วยพระเมตตาอย่างใหญ่หลวง สำหรับผู้ที่กลับใจไปหาพระองค์ ไม่เพียงแต่คนบาปทุกประเภทเท่านั้น แต่รวมถึงผู้ที่ร้ายกาจด้วย </a:t>
            </a:r>
            <a:r>
              <a:rPr lang="th-TH" dirty="0" smtClean="0"/>
              <a:t>...</a:t>
            </a:r>
          </a:p>
          <a:p>
            <a:r>
              <a:rPr lang="th-TH" dirty="0" smtClean="0"/>
              <a:t>+</a:t>
            </a:r>
            <a:r>
              <a:rPr lang="th-TH" dirty="0"/>
              <a:t>เพราะความเชื่อของพวกเขาจะช่วยให้พวกเขาได้ชื่อว่าเป็นผู้ชอบ</a:t>
            </a:r>
            <a:r>
              <a:rPr lang="th-TH" dirty="0" smtClean="0"/>
              <a:t>ธรรม” </a:t>
            </a:r>
            <a:r>
              <a:rPr lang="en-US" dirty="0"/>
              <a:t>(</a:t>
            </a:r>
            <a:r>
              <a:rPr lang="en-US" i="1" dirty="0"/>
              <a:t>Exposition on Psalm</a:t>
            </a:r>
            <a:r>
              <a:rPr lang="en-US" dirty="0"/>
              <a:t> 51)</a:t>
            </a:r>
            <a:endParaRPr lang="th-TH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 </a:t>
            </a:r>
            <a:r>
              <a:rPr lang="en-US" dirty="0"/>
              <a:t/>
            </a:r>
            <a:br>
              <a:rPr lang="en-US" dirty="0"/>
            </a:br>
            <a:r>
              <a:rPr lang="th-TH" b="1" dirty="0"/>
              <a:t>ศาสนบริกรของพระศาสนจักรเป็นศา</a:t>
            </a:r>
            <a:r>
              <a:rPr lang="th-TH" b="1" dirty="0" smtClean="0"/>
              <a:t>สนบริกร</a:t>
            </a:r>
            <a:br>
              <a:rPr lang="th-TH" b="1" dirty="0" smtClean="0"/>
            </a:br>
            <a:r>
              <a:rPr lang="th-TH" b="1" dirty="0" smtClean="0"/>
              <a:t>แห่ง</a:t>
            </a:r>
            <a:r>
              <a:rPr lang="th-TH" b="1" dirty="0"/>
              <a:t>ความเมตตา</a:t>
            </a:r>
            <a:r>
              <a:rPr lang="en-US" dirty="0"/>
              <a:t/>
            </a:r>
            <a:br>
              <a:rPr lang="en-US" dirty="0"/>
            </a:b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/>
              <a:t>องค์พระผู้เป็นเจ้าทรงปล่อยให้เราขยายผล  พระองค์ทรงสร้างเราให้เป็นศาสนบริกรของพระวาจาและของศีลศักดิ์สิทธิ์  เพื่อรับใช้พระองค์ในพระเมตตาล้นเหลือของพระองค์ </a:t>
            </a:r>
            <a:r>
              <a:rPr lang="th-TH" dirty="0" smtClean="0"/>
              <a:t>..</a:t>
            </a:r>
          </a:p>
          <a:p>
            <a:r>
              <a:rPr lang="th-TH" dirty="0" smtClean="0"/>
              <a:t>+</a:t>
            </a:r>
            <a:r>
              <a:rPr lang="th-TH" dirty="0"/>
              <a:t>พระองค์จะสร้างเราอย่างเหมาะสมสำหรับภาระงานนี้    วิญญาณของท่านจะมีชีวิตชีวาและตื่นตัว หันไปหาพระเจ้า</a:t>
            </a:r>
            <a:r>
              <a:rPr lang="th-TH" dirty="0" smtClean="0"/>
              <a:t>ได้</a:t>
            </a:r>
          </a:p>
          <a:p>
            <a:r>
              <a:rPr lang="th-TH" dirty="0" smtClean="0"/>
              <a:t>+</a:t>
            </a:r>
            <a:r>
              <a:rPr lang="th-TH" dirty="0"/>
              <a:t>พระองค์ทรงกำหนดเวลาแห่งพระสัญญาของพระองค์ และประทานเวลาเพื่อทำให้สิ่งที่ได้ทรงสัญญาไว้สำเร็จไป </a:t>
            </a:r>
            <a:endParaRPr lang="th-TH" dirty="0" smtClean="0"/>
          </a:p>
          <a:p>
            <a:r>
              <a:rPr lang="th-TH" dirty="0" smtClean="0"/>
              <a:t>+</a:t>
            </a:r>
            <a:r>
              <a:rPr lang="th-TH" dirty="0"/>
              <a:t>พระเจ้าผู้สัตย์ซื่อ </a:t>
            </a:r>
            <a:r>
              <a:rPr lang="th-TH" dirty="0" smtClean="0"/>
              <a:t>พระองค์</a:t>
            </a:r>
            <a:r>
              <a:rPr lang="th-TH" dirty="0"/>
              <a:t>ทรงสัญญาจะประทานสิ่งที่ดีๆแก่เรา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4357718"/>
          </a:xfrm>
        </p:spPr>
        <p:txBody>
          <a:bodyPr>
            <a:normAutofit/>
          </a:bodyPr>
          <a:lstStyle/>
          <a:p>
            <a:r>
              <a:rPr lang="th-TH" b="1" dirty="0" smtClean="0"/>
              <a:t>วาทะของนักบุญเทเรซาแห่งอาวิลา-คณะคาร์เมไลท์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dirty="0" smtClean="0"/>
              <a:t> “</a:t>
            </a:r>
            <a:r>
              <a:rPr lang="th-TH" dirty="0" smtClean="0"/>
              <a:t>บัดนี้ พระคริสตเจ้า ไม่ทรงมีร่างกาย.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dirty="0" smtClean="0"/>
              <a:t>แต่ทรงใช้ร่างกายของท่าน.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dirty="0" smtClean="0"/>
              <a:t>พระองค์ไม่มีมือ เท้าบนโลก แต่ทรงใช้มือ เท้าของท่าน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</a:t>
            </a:r>
            <a:r>
              <a:rPr lang="th-TH" dirty="0" smtClean="0"/>
              <a:t>+</a:t>
            </a:r>
            <a:r>
              <a:rPr lang="th-TH" dirty="0" smtClean="0"/>
              <a:t>ท่านเป็นเท้าที่พระคริสตเจ้าทรงใช้เดินเพื่อทำความดี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dirty="0" smtClean="0"/>
              <a:t>พระองค์ทรงใช้มือของท่านเพื่ออวยพรโลก”</a:t>
            </a:r>
            <a:endParaRPr lang="th-TH" dirty="0"/>
          </a:p>
        </p:txBody>
      </p:sp>
      <p:pic>
        <p:nvPicPr>
          <p:cNvPr id="4" name="Content Placeholder 3" descr="น เทเรซาแห่งอาวิลา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1668" y="4643438"/>
            <a:ext cx="1417588" cy="187557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2677</Words>
  <Application>Microsoft Office PowerPoint</Application>
  <PresentationFormat>On-screen Show (4:3)</PresentationFormat>
  <Paragraphs>126</Paragraphs>
  <Slides>60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Office Theme</vt:lpstr>
      <vt:lpstr>ความเมตตาตามทัศนะของปิตาจารย์แห่งพระศาสนจักร(Mercy in the Fathers of the Church)  </vt:lpstr>
      <vt:lpstr>สารบาญ </vt:lpstr>
      <vt:lpstr>  บทที่ 1 ความเมตตาคือวิถีชีวิตคริสตชน </vt:lpstr>
      <vt:lpstr>คำขวัญของปีศักดิ์สิทธิ์ตามที่สมเด็จพระสันตะปาปาฟรังซิสทรงใช้ในสมณโองการพระพักตร์แห่งเมตตาธรรม  (Misericordiae Vultus) </vt:lpstr>
      <vt:lpstr>สมัยพระศาสนจักรแรกเริ่ม</vt:lpstr>
      <vt:lpstr>ปิตาจารย์และโลกโบราณของผู้ที่ไม่ได้เป็นคริสตชน </vt:lpstr>
      <vt:lpstr>Slide 7</vt:lpstr>
      <vt:lpstr>Slide 8</vt:lpstr>
      <vt:lpstr>นักปรัชญาโบราณกับพระเยซูเจ้า</vt:lpstr>
      <vt:lpstr>ความเมตตาคือความทุกข์ระทมและหัวใจ </vt:lpstr>
      <vt:lpstr>“ความสัตย์ซื่อในความรักของพระเจ้าที่ทรงมีต่อมนุษยชาติ  </vt:lpstr>
      <vt:lpstr>Slide 12</vt:lpstr>
      <vt:lpstr>“ความทุกข์ระทม” (misery ) พูดถึงความยากจนอย่างที่สุด     ที่คุกคามการดำรงชีวิตอยู่ของบุคคลในสภาพนั้น </vt:lpstr>
      <vt:lpstr>Slide 14</vt:lpstr>
      <vt:lpstr>ความเมตตาตามคำสอนของพระเยซูเจ้า</vt:lpstr>
      <vt:lpstr>การให้การศึกษาเกี่ยวกับความเมตตาแก่คริสตชน </vt:lpstr>
      <vt:lpstr>Slide 17</vt:lpstr>
      <vt:lpstr>ความคิดเกี่ยวกับเมตตาธรรมที่ร้อนรนในสมัยปิตาจารย์ </vt:lpstr>
      <vt:lpstr>Slide 19</vt:lpstr>
      <vt:lpstr>นักบุญยอห์น อัครสาวกสอนเราว่า (ดู 1 ยอห์น 4.8-16) ชีวิตทั้งหมดของพระเยซูเจ้าคือการแสดงความรักที่เป็นของประทานนี้อย่างอิสระ จนกระทั่งเป็นเครื่องบูชาสูงสุดบนไม้กางเขน </vt:lpstr>
      <vt:lpstr>Slide 21</vt:lpstr>
      <vt:lpstr>พันธกิจที่พระเยซูเจ้าทรงมอบแก่เรา</vt:lpstr>
      <vt:lpstr>Slide 23</vt:lpstr>
      <vt:lpstr>ออริเยน</vt:lpstr>
      <vt:lpstr>พระเยซูเจ้าตรัสกับนักบุญเปโตร อัครสาวก</vt:lpstr>
      <vt:lpstr>Slide 26</vt:lpstr>
      <vt:lpstr>พระหรรษทานของพระเจ้า</vt:lpstr>
      <vt:lpstr>บท“ข้าแต่พระบิดาของข้าพเจ้าทั้งหลาย” (Our   Father – Lord’s Prayer) คือบทภาวนาแห่งความเมตตา </vt:lpstr>
      <vt:lpstr>Slide 29</vt:lpstr>
      <vt:lpstr>นักบุญออกัสติน</vt:lpstr>
      <vt:lpstr>เขาจะสวดได้ทุกวันด้วยความเชื่อที่ว่า มนุษย์สามารถหันหาพระเจ้าได้เสมอ เพราะด้วยความเมตตา พระองค์จะอยู่เคียงข้างบรรดาคนที่ล้มลง </vt:lpstr>
      <vt:lpstr> </vt:lpstr>
      <vt:lpstr> บทที่ 2 นักบุญออกัสติน: นักเทศน์แห่งความเมตตา </vt:lpstr>
      <vt:lpstr>หนังสือ “เมืองของพระเจ้า” (City of God) ของ นักบุญออกัสติน</vt:lpstr>
      <vt:lpstr>การประทับอยู่ของพระเจ้า</vt:lpstr>
      <vt:lpstr>Slide 36</vt:lpstr>
      <vt:lpstr>มโนธรรมของคริสตชน</vt:lpstr>
      <vt:lpstr>ข้อความที่คัดเลือกจากนักบุญออกัสติน เกี่ยวกับความหมายของคำ “ความเมตตา” </vt:lpstr>
      <vt:lpstr>คำละตินว่า Misericordia (ความปวดร้าวของหัวใจ) จากความเศร้าโศกของคนที่เศร้าระทม มาจาก 2 คำ คือ ความทุกข์ระทม (miser  ) และหัวใจ (cor) </vt:lpstr>
      <vt:lpstr>การทำกิจเมตตาด้วยวาจา </vt:lpstr>
      <vt:lpstr>Slide 41</vt:lpstr>
      <vt:lpstr>พระเยซูเจ้ารับพระมหาทรมานเพื่อเราแต่ละคน </vt:lpstr>
      <vt:lpstr>Slide 43</vt:lpstr>
      <vt:lpstr>ความอ่อนหวานของความเมตตา </vt:lpstr>
      <vt:lpstr>Slide 45</vt:lpstr>
      <vt:lpstr>ความเมตตาเป็นการแสดงความรัก อุปมาเรื่องบิดาผู้อารี</vt:lpstr>
      <vt:lpstr>Slide 47</vt:lpstr>
      <vt:lpstr>Slide 48</vt:lpstr>
      <vt:lpstr>คริสตชนคืออวัยวะของพระวรกายแห่งพระคริสตเจ้าที่ทรงพระเมตตา </vt:lpstr>
      <vt:lpstr>พระองค์ตรัสตอบว่า ดังนี้ “ท่านทำสิ่งใดต่อผู้ต่ำต้อยของเราคนหนึ่งท่านก็ทำสิ่งนั้นต่อเรา...’ </vt:lpstr>
      <vt:lpstr>Slide 51</vt:lpstr>
      <vt:lpstr>กิจเมตตา</vt:lpstr>
      <vt:lpstr>Slide 53</vt:lpstr>
      <vt:lpstr>“ความเมตตาสงสารและความยุติธรรม  คือ องค์พระผู้เป็นเจ้า” </vt:lpstr>
      <vt:lpstr>การให้อภัย</vt:lpstr>
      <vt:lpstr>รางวัลของกิจเมตตาในวันพิพากษาโลก</vt:lpstr>
      <vt:lpstr>Slide 57</vt:lpstr>
      <vt:lpstr>องค์พระผู้เป็นเจ้าประทานพระองค์เองแก่มนุษย์ด้วย พระเมตตา </vt:lpstr>
      <vt:lpstr>  ศาสนบริกรของพระศาสนจักรเป็นศาสนบริกร แห่งความเมตตา </vt:lpstr>
      <vt:lpstr>วาทะของนักบุญเทเรซาแห่งอาวิลา-คณะคาร์เมไลท์  “บัดนี้ พระคริสตเจ้า ไม่ทรงมีร่างกาย. แต่ทรงใช้ร่างกายของท่าน.  พระองค์ไม่มีมือ เท้าบนโลก แต่ทรงใช้มือ เท้าของท่าน  +ท่านเป็นเท้าที่พระคริสตเจ้าทรงใช้เดินเพื่อทำความดี พระองค์ทรงใช้มือของท่านเพื่ออวยพรโลก”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ความเมตตาตามทัศนะของปิตาจารย์แห่งพระศาสนจักร </dc:title>
  <dc:creator>pornsiri</dc:creator>
  <cp:lastModifiedBy>pornsiri</cp:lastModifiedBy>
  <cp:revision>41</cp:revision>
  <dcterms:created xsi:type="dcterms:W3CDTF">2016-06-07T07:47:46Z</dcterms:created>
  <dcterms:modified xsi:type="dcterms:W3CDTF">2016-06-10T02:52:59Z</dcterms:modified>
</cp:coreProperties>
</file>