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294" r:id="rId4"/>
    <p:sldId id="280" r:id="rId5"/>
    <p:sldId id="261" r:id="rId6"/>
    <p:sldId id="262" r:id="rId7"/>
    <p:sldId id="295" r:id="rId8"/>
    <p:sldId id="265" r:id="rId9"/>
    <p:sldId id="298" r:id="rId10"/>
    <p:sldId id="263" r:id="rId11"/>
    <p:sldId id="300" r:id="rId12"/>
    <p:sldId id="264" r:id="rId13"/>
    <p:sldId id="284" r:id="rId14"/>
    <p:sldId id="258" r:id="rId15"/>
    <p:sldId id="296" r:id="rId16"/>
    <p:sldId id="259" r:id="rId17"/>
    <p:sldId id="297" r:id="rId18"/>
    <p:sldId id="266" r:id="rId19"/>
    <p:sldId id="267" r:id="rId20"/>
    <p:sldId id="287" r:id="rId21"/>
    <p:sldId id="268" r:id="rId22"/>
    <p:sldId id="288" r:id="rId23"/>
    <p:sldId id="269" r:id="rId24"/>
    <p:sldId id="289" r:id="rId25"/>
    <p:sldId id="270" r:id="rId26"/>
    <p:sldId id="290" r:id="rId27"/>
    <p:sldId id="271" r:id="rId28"/>
    <p:sldId id="272" r:id="rId29"/>
    <p:sldId id="291" r:id="rId30"/>
    <p:sldId id="273" r:id="rId31"/>
    <p:sldId id="274" r:id="rId32"/>
    <p:sldId id="292" r:id="rId33"/>
    <p:sldId id="275" r:id="rId34"/>
    <p:sldId id="276" r:id="rId35"/>
    <p:sldId id="277" r:id="rId36"/>
    <p:sldId id="301" r:id="rId37"/>
    <p:sldId id="278" r:id="rId38"/>
    <p:sldId id="279" r:id="rId39"/>
    <p:sldId id="293" r:id="rId40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91" d="100"/>
          <a:sy n="91" d="100"/>
        </p:scale>
        <p:origin x="-756" y="9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CC6B51-E710-4157-ABB0-78FAE2961E7B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9546B0-8A94-48B9-BDAD-B0871D02E732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546B0-8A94-48B9-BDAD-B0871D02E732}" type="slidenum">
              <a:rPr lang="th-TH" smtClean="0"/>
              <a:pPr/>
              <a:t>33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3EE1-B538-4E59-BE0D-98701E9141B3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FBA46-36FC-4B40-A282-876E5008556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3EE1-B538-4E59-BE0D-98701E9141B3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FBA46-36FC-4B40-A282-876E5008556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3EE1-B538-4E59-BE0D-98701E9141B3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FBA46-36FC-4B40-A282-876E5008556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3EE1-B538-4E59-BE0D-98701E9141B3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FBA46-36FC-4B40-A282-876E5008556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3EE1-B538-4E59-BE0D-98701E9141B3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FBA46-36FC-4B40-A282-876E5008556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3EE1-B538-4E59-BE0D-98701E9141B3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FBA46-36FC-4B40-A282-876E5008556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3EE1-B538-4E59-BE0D-98701E9141B3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FBA46-36FC-4B40-A282-876E5008556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3EE1-B538-4E59-BE0D-98701E9141B3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FBA46-36FC-4B40-A282-876E5008556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3EE1-B538-4E59-BE0D-98701E9141B3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FBA46-36FC-4B40-A282-876E5008556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3EE1-B538-4E59-BE0D-98701E9141B3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FBA46-36FC-4B40-A282-876E5008556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3EE1-B538-4E59-BE0D-98701E9141B3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FBA46-36FC-4B40-A282-876E5008556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6F3EE1-B538-4E59-BE0D-98701E9141B3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3FBA46-36FC-4B40-A282-876E50085562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71481"/>
            <a:ext cx="7772400" cy="2000263"/>
          </a:xfrm>
        </p:spPr>
        <p:txBody>
          <a:bodyPr>
            <a:normAutofit fontScale="90000"/>
          </a:bodyPr>
          <a:lstStyle/>
          <a:p>
            <a:r>
              <a:rPr lang="th-TH" dirty="0" smtClean="0"/>
              <a:t>กิจเมตตาฝ่ายกายและฝ่ายจิต</a:t>
            </a:r>
            <a:r>
              <a:rPr lang="en-US" dirty="0" smtClean="0"/>
              <a:t>The Corporal and Spiritual Works of Mercy</a:t>
            </a:r>
            <a:r>
              <a:rPr lang="th-TH" dirty="0" smtClean="0"/>
              <a:t/>
            </a:r>
            <a:br>
              <a:rPr lang="th-TH" dirty="0" smtClean="0"/>
            </a:br>
            <a:endParaRPr lang="th-TH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786058"/>
            <a:ext cx="6400800" cy="2852742"/>
          </a:xfrm>
        </p:spPr>
        <p:txBody>
          <a:bodyPr/>
          <a:lstStyle/>
          <a:p>
            <a:endParaRPr lang="th-TH" dirty="0"/>
          </a:p>
        </p:txBody>
      </p:sp>
      <p:pic>
        <p:nvPicPr>
          <p:cNvPr id="4" name="Content Placeholder 3" descr="same eye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7356" y="2357430"/>
            <a:ext cx="5122835" cy="3281532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คำนำ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h-TH" dirty="0" smtClean="0"/>
              <a:t>+</a:t>
            </a:r>
            <a:r>
              <a:rPr lang="th-TH" dirty="0"/>
              <a:t>เราพบว่ามีความรู้สึกเห็นอกเห็นใจกันที่เชื่อมโยงทุกๆ คนทั้งชายและหญิงเพราะว่าพวกเราทุกคนต่างคนก็เป็นมนุษยชาติเหมือนกัน</a:t>
            </a:r>
            <a:endParaRPr lang="th-TH" dirty="0" smtClean="0"/>
          </a:p>
          <a:p>
            <a:r>
              <a:rPr lang="th-TH" dirty="0" smtClean="0"/>
              <a:t>+</a:t>
            </a:r>
            <a:r>
              <a:rPr lang="th-TH" b="1" dirty="0"/>
              <a:t>“ท่านทำสิ่งใดต่อพี่น้องผู้ต่ำต้อยที่สุดของเราคนหนึ่ง ท่านก็ทำสิ่งนั้นต่อเรา” (มธ 25  </a:t>
            </a:r>
            <a:r>
              <a:rPr lang="th-TH" b="1" dirty="0" smtClean="0"/>
              <a:t>40) </a:t>
            </a:r>
            <a:r>
              <a:rPr lang="th-TH" dirty="0" smtClean="0"/>
              <a:t>หัวใจ</a:t>
            </a:r>
            <a:r>
              <a:rPr lang="th-TH" dirty="0"/>
              <a:t>ของกิจการเหล่านี้ คือ “</a:t>
            </a:r>
            <a:r>
              <a:rPr lang="th-TH" b="1" dirty="0"/>
              <a:t>ท่านก็ทำสิ่งนั้นต่อเรา</a:t>
            </a:r>
            <a:r>
              <a:rPr lang="th-TH" dirty="0"/>
              <a:t>” (มธ 25 </a:t>
            </a:r>
            <a:r>
              <a:rPr lang="en-US" dirty="0"/>
              <a:t>:</a:t>
            </a:r>
            <a:r>
              <a:rPr lang="th-TH" dirty="0"/>
              <a:t> 40) ซึ่งเป็นลักษณะที่จับใจเราที่ทำให้เราได้แสดงออกถึงการเป็นพยานยืนยันถึงการเป็นคริสต</a:t>
            </a:r>
            <a:r>
              <a:rPr lang="th-TH" dirty="0" smtClean="0"/>
              <a:t>ชน</a:t>
            </a:r>
          </a:p>
          <a:p>
            <a:r>
              <a:rPr lang="th-TH" dirty="0" smtClean="0"/>
              <a:t>+</a:t>
            </a:r>
            <a:r>
              <a:rPr lang="th-TH" dirty="0"/>
              <a:t>พระเยซูเจ้าก็ทรงเรียกร้องเราให้มอบการอภัยและให้แสดงออกด้วยการกระทำด้วยความเมตตา ความอดทนและความใกล้ชิดกับบรรดาผู้ที่มีความต้องการ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you did it to me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1803" y="1648603"/>
            <a:ext cx="3714776" cy="3714776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6" name="Content Placeholder 5" descr="mass for the dead people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43372" y="1857364"/>
            <a:ext cx="3911357" cy="2929742"/>
          </a:xfrm>
        </p:spPr>
      </p:pic>
      <p:pic>
        <p:nvPicPr>
          <p:cNvPr id="4" name="Content Placeholder 3" descr="love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2000240"/>
            <a:ext cx="3147322" cy="278608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68544"/>
          </a:xfrm>
        </p:spPr>
        <p:txBody>
          <a:bodyPr>
            <a:normAutofit fontScale="90000"/>
          </a:bodyPr>
          <a:lstStyle/>
          <a:p>
            <a:r>
              <a:rPr lang="th-TH" b="1" dirty="0"/>
              <a:t>นักบุญโทมัส อไควนัส (1225-1274) </a:t>
            </a:r>
            <a:r>
              <a:rPr lang="th-TH" dirty="0" smtClean="0"/>
              <a:t>“เมตตาเป็นคุณธรรมที่ยิ่งใหญ่ที่สุด” ที่ทำให้ข้อความเชื่อมีความสมบูรณ์พร้อมและทำให้เกิดแรงจูงใจในการประกาศพระวรสาร</a:t>
            </a:r>
            <a:br>
              <a:rPr lang="th-TH" dirty="0" smtClean="0"/>
            </a:br>
            <a:endParaRPr lang="th-TH" dirty="0"/>
          </a:p>
        </p:txBody>
      </p:sp>
      <p:pic>
        <p:nvPicPr>
          <p:cNvPr id="4" name="Content Placeholder 3" descr="st thomas aquinas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43240" y="2774196"/>
            <a:ext cx="2300297" cy="3456731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th-TH" b="1" dirty="0" smtClean="0"/>
              <a:t>บทที่ </a:t>
            </a:r>
            <a:r>
              <a:rPr lang="th-TH" b="1" dirty="0" smtClean="0"/>
              <a:t>2 กิจ</a:t>
            </a:r>
            <a:r>
              <a:rPr lang="th-TH" b="1" dirty="0" smtClean="0"/>
              <a:t>เมตตา</a:t>
            </a:r>
            <a:r>
              <a:rPr lang="th-TH" b="1" dirty="0"/>
              <a:t>ฝ่ายกาย</a:t>
            </a:r>
            <a:r>
              <a:rPr lang="en-US" dirty="0"/>
              <a:t/>
            </a:r>
            <a:br>
              <a:rPr lang="en-US" dirty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/>
              <a:t>“</a:t>
            </a:r>
            <a:r>
              <a:rPr lang="th-TH" b="1" dirty="0"/>
              <a:t>พี่น้องทั้งหลาย จะมีประโยชน์อันใดหากผู้หนึ่งอ้างว่ามีความเชื่อแต่ไม่มีการกระทำ ความเชื่อเช่นนี้จะช่วยให้เขารอดพ้นได้หรือ	ถ้าพี่น้องชายหญิงคนใดขัดสนเครื่องนุ่งห่ม และไม่มีอาหารประจำวัน แล้วท่านคนหนึ่งพูดกับเขาว่า “จงไปเป็นสุขเถิด ขอให้อบอุ่นและอิ่มเถิด” แต่มิได้ให้สิ่งที่จำเป็นสำหรับร่างกายแก่เขา จะมีประโยชน์ใดเล่า ความเชื่อก็เช่นเดียวกัน หากไม่มีการกระทำ ก็เป็นความเชื่อที่ตายแล้ว</a:t>
            </a:r>
            <a:r>
              <a:rPr lang="th-TH" dirty="0"/>
              <a:t>” (ยก 2 </a:t>
            </a:r>
            <a:r>
              <a:rPr lang="en-US" dirty="0"/>
              <a:t>:</a:t>
            </a:r>
            <a:r>
              <a:rPr lang="th-TH" dirty="0"/>
              <a:t> 14-17)</a:t>
            </a:r>
            <a:endParaRPr lang="en-US" dirty="0"/>
          </a:p>
          <a:p>
            <a:endParaRPr lang="th-TH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5" name="Content Placeholder 4" descr="work of mercy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1670" y="1694847"/>
            <a:ext cx="4553323" cy="3948732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b="1" dirty="0"/>
              <a:t>พระศาสนจักรต้องกระทำตามคำสั่งสอนขององค์พระเยซูเจ้าผู้ทรงก่อตั้งพระศาสนจักรขึ้นในความเป็นน้ำหนึ่งใจเดียวกันและการแบ่งปันความดีซึ่งกันและกัน	ยิ่งไปกว่า</a:t>
            </a:r>
            <a:r>
              <a:rPr lang="th-TH" b="1" dirty="0" smtClean="0"/>
              <a:t>นั้น การ</a:t>
            </a:r>
            <a:r>
              <a:rPr lang="th-TH" b="1" dirty="0"/>
              <a:t>ขจัดความหิวโหยในโลกนี้ในยุคโลกาภิวัฒน์นี้ก็ได้กลายเป็นความต้องการสำหรับการปกป้องให้เกิดสันติภาพและเสถียรภาพขึ้นในโลกนี้	</a:t>
            </a:r>
            <a:endParaRPr lang="th-TH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priest lay hand over new prist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488" y="1571420"/>
            <a:ext cx="2886130" cy="3857843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การให้น้ำ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h-TH" dirty="0"/>
              <a:t>“</a:t>
            </a:r>
            <a:r>
              <a:rPr lang="th-TH" b="1" dirty="0"/>
              <a:t>การเข้าถึงน้ำดื่มที่ปลอดภัยนั้นเป็นสิทธิมนุษยชนขั้นพื้นฐานและสากลเพราะว่าสิ่งนี้เป็นความจำเป็นในการอยู่รอดของ</a:t>
            </a:r>
            <a:r>
              <a:rPr lang="th-TH" b="1" dirty="0" smtClean="0"/>
              <a:t>มนุษย์</a:t>
            </a:r>
          </a:p>
          <a:p>
            <a:r>
              <a:rPr lang="th-TH" b="1" dirty="0" smtClean="0"/>
              <a:t>+</a:t>
            </a:r>
            <a:r>
              <a:rPr lang="th-TH" b="1" dirty="0"/>
              <a:t>บรรดาคน</a:t>
            </a:r>
            <a:r>
              <a:rPr lang="th-TH" b="1" dirty="0" smtClean="0"/>
              <a:t>บาป เช่น หญิงชาวซามาเรีย ผู้</a:t>
            </a:r>
            <a:r>
              <a:rPr lang="th-TH" b="1" dirty="0"/>
              <a:t>ที่ได้กลับกลายเป็นผู้นำสารแห่งการไถ่กู้ให้รอดและนำคนทั้งเมืองมาพบปะกับพระเยซูเจ้า	บรรดาประชาชนได้ผ่านจากการต้อนรับด้วยการเป็นพยานยืนยันของหญิงชาวสะมาเรียไปสู่ประสบการณ์ส่วนตัวของพวกเขาแต่ละคนในการพบกับพระเยซูเจ้าว่า “เรามีความเชื่อไม่ใช่เพราะคำพูดของท่านอีกแล้ว เราเองได้ยินและรู้ว่าพระองค์เป็นพระผู้ไถ่ของโลกโดยแท้จริง” </a:t>
            </a:r>
            <a:endParaRPr lang="th-TH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</p:spPr>
        <p:txBody>
          <a:bodyPr/>
          <a:lstStyle/>
          <a:p>
            <a:endParaRPr lang="th-TH" dirty="0"/>
          </a:p>
        </p:txBody>
      </p:sp>
      <p:pic>
        <p:nvPicPr>
          <p:cNvPr id="4" name="Content Placeholder 3" descr="african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3420" y="2071678"/>
            <a:ext cx="5587472" cy="3128984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dirty="0"/>
              <a:t>	</a:t>
            </a:r>
            <a:r>
              <a:rPr lang="en-US" b="1" dirty="0"/>
              <a:t>3.</a:t>
            </a:r>
            <a:r>
              <a:rPr lang="en-US" dirty="0"/>
              <a:t> </a:t>
            </a:r>
            <a:r>
              <a:rPr lang="th-TH" b="1" dirty="0"/>
              <a:t>การบริจาคเสื้อผ้าให้แก่ผู้ที่ไม่มีเสื้อผ้าสวมใส่</a:t>
            </a:r>
            <a:r>
              <a:rPr lang="en-US" dirty="0"/>
              <a:t/>
            </a:r>
            <a:br>
              <a:rPr lang="en-US" dirty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h-TH" b="1" dirty="0"/>
              <a:t>ในจดหมายของนักบุญยากอบเองก็ได้ตอบสนองต่อปัญหาของคริสตจักรยุคแรกๆ โดยได้ให้บทความที่ก่อให้เกิดปัญญาอย่างมากมายโดยเขียนไว้ว่า “พี่น้องทั้งหลาย จะมีประโยชน์อันใดหากผู้หนึ่งอ้างว่ามีความเชื่อแต่ไม่มีการกระทำ ความเชื่อเช่นนี้จะช่วยให้เขารอดพ้นได้หรือ	ถ้าพี่น้องชายหญิงคนใดขัดสนเครื่องนุ่งห่ม และไม่มีอาหารประจำวัน แล้วท่านคนหนึ่งพูดกับเขาว่า “จงไปเป็นสุขเถิด ขอให้อบอุ่นและอิ่มเถิด” แต่มิได้ให้สิ่งที่จำเป็นสำหรับร่างกายแก่เขา จะมีประโยชน์ใดเล่า ความเชื่อก็เช่นเดียวกัน หากไม่มีการกระทำ ก็เป็นความเชื่อที่ตายแล้ว” (ยก 2 </a:t>
            </a:r>
            <a:r>
              <a:rPr lang="en-US" b="1" dirty="0"/>
              <a:t>:</a:t>
            </a:r>
            <a:r>
              <a:rPr lang="th-TH" b="1" dirty="0"/>
              <a:t> 14-17)</a:t>
            </a:r>
            <a:endParaRPr lang="en-US" b="1" dirty="0"/>
          </a:p>
          <a:p>
            <a:endParaRPr lang="th-TH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shelter the homeless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5614" y="2000240"/>
            <a:ext cx="6719658" cy="3500272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i="1" dirty="0"/>
              <a:t>กิจเมตตาในคำสอนพระศาสนจักรคาทอลิก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b="1" dirty="0"/>
              <a:t>นักบุญยอห์นแห่งไม้กางเขน </a:t>
            </a:r>
            <a:r>
              <a:rPr lang="en-US" b="1" dirty="0"/>
              <a:t>“</a:t>
            </a:r>
            <a:r>
              <a:rPr lang="th-TH" b="1" dirty="0"/>
              <a:t>ขณะที่เรากำลังเตรียมจากชีวิตนี้ไป เราจะถูกพิพากษาบนพื้นฐานความรัก</a:t>
            </a:r>
            <a:r>
              <a:rPr lang="th-TH" dirty="0"/>
              <a:t>” (</a:t>
            </a:r>
            <a:r>
              <a:rPr lang="th-TH" i="1" dirty="0"/>
              <a:t>พระพักตร์แห่งเมตตาธรรม </a:t>
            </a:r>
            <a:r>
              <a:rPr lang="th-TH" dirty="0"/>
              <a:t>ข้อ 15</a:t>
            </a:r>
            <a:r>
              <a:rPr lang="th-TH" dirty="0" smtClean="0"/>
              <a:t>)</a:t>
            </a:r>
          </a:p>
          <a:p>
            <a:r>
              <a:rPr lang="th-TH" dirty="0" smtClean="0"/>
              <a:t>+</a:t>
            </a:r>
            <a:r>
              <a:rPr lang="th-TH" b="1" dirty="0"/>
              <a:t>ก่อนอื่นใดหมด ขอให้ทำหน้าที่ความยุติธรรมให้สมบูรณ์ เพราะว่าไม่มีการมอบสิ่งที่ต้องให้ในนามของความยุติธรรมว่าเป็นของขวัญการแผ่เมตตาจิต</a:t>
            </a:r>
            <a:r>
              <a:rPr lang="th-TH" dirty="0"/>
              <a:t>” (</a:t>
            </a:r>
            <a:r>
              <a:rPr lang="th-TH" i="1" dirty="0"/>
              <a:t>คำสอนพระศาสนจักรคาทอลิก </a:t>
            </a:r>
            <a:r>
              <a:rPr lang="th-TH" dirty="0"/>
              <a:t>ข้อ 2446)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st john of the cross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71736" y="1862918"/>
            <a:ext cx="3852097" cy="3852097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ภารกิจขององค์พระเยซูคริสตเจ้า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/>
              <a:t>“</a:t>
            </a:r>
            <a:r>
              <a:rPr lang="th-TH" b="1" dirty="0"/>
              <a:t>พระจิตของพระยาห์เวห์องค์พระผู้เป็นเจ้าทรงอยู่เหนือข้าพเจ้า เพราะพระยาห์เวห์ทรงเจิมข้าพเจ้าไว้ให้ประกาศข่าวดีแก่คนยากจน ทรงส่งข้าพเจ้าไปปลอบโยนคนที่มีใจชอกช้ำ ประกาศอิสรภาพแก่เชลย ประกาศการปลดปล่อยแก่ผู้ถูกจองจำ ประกาศปีแห่งความโปรดปรานจากพระยาห์เวห์ ประกาศวันที่พระเจ้าของเราจะทรงลงโทษศัตรูของพระองค์เพื่อปลอบโยนทุกคนที่มีความทุกข์</a:t>
            </a:r>
            <a:r>
              <a:rPr lang="th-TH" dirty="0"/>
              <a:t>” (อสย  61 </a:t>
            </a:r>
            <a:r>
              <a:rPr lang="en-US" dirty="0"/>
              <a:t>:</a:t>
            </a:r>
            <a:r>
              <a:rPr lang="th-TH" dirty="0"/>
              <a:t> 1-2)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40114"/>
          </a:xfrm>
        </p:spPr>
        <p:txBody>
          <a:bodyPr/>
          <a:lstStyle/>
          <a:p>
            <a:endParaRPr lang="th-TH" dirty="0"/>
          </a:p>
        </p:txBody>
      </p:sp>
      <p:pic>
        <p:nvPicPr>
          <p:cNvPr id="4" name="Content Placeholder 3" descr="jesus full of holy spirit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43240" y="571480"/>
            <a:ext cx="2503962" cy="3143272"/>
          </a:xfrm>
        </p:spPr>
      </p:pic>
      <p:pic>
        <p:nvPicPr>
          <p:cNvPr id="5" name="Content Placeholder 3" descr="jesus wash.jpe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929322" y="3929066"/>
            <a:ext cx="2400300" cy="1905000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dirty="0"/>
              <a:t>	</a:t>
            </a:r>
            <a:r>
              <a:rPr lang="en-US" b="1" dirty="0"/>
              <a:t>4.</a:t>
            </a:r>
            <a:r>
              <a:rPr lang="en-US" dirty="0"/>
              <a:t> </a:t>
            </a:r>
            <a:r>
              <a:rPr lang="th-TH" b="1" dirty="0"/>
              <a:t>การต้อนรับคนแปลกหน้า</a:t>
            </a:r>
            <a:r>
              <a:rPr lang="en-US" dirty="0"/>
              <a:t/>
            </a:r>
            <a:br>
              <a:rPr lang="en-US" dirty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b="1" dirty="0"/>
              <a:t>องค์พระคริสตเจ้าเองได้ทรงสั่งให้เราต้อนรับคนแปลกหน้าด้วย</a:t>
            </a:r>
            <a:r>
              <a:rPr lang="th-TH" b="1" dirty="0" smtClean="0"/>
              <a:t>อัธยาศัยอันดี </a:t>
            </a:r>
            <a:r>
              <a:rPr lang="th-TH" b="1" dirty="0"/>
              <a:t>(ลก 7 </a:t>
            </a:r>
            <a:r>
              <a:rPr lang="en-US" b="1" dirty="0"/>
              <a:t>:</a:t>
            </a:r>
            <a:r>
              <a:rPr lang="th-TH" b="1" dirty="0"/>
              <a:t> 44-46</a:t>
            </a:r>
            <a:r>
              <a:rPr lang="th-TH" b="1" dirty="0" smtClean="0"/>
              <a:t>)</a:t>
            </a:r>
          </a:p>
          <a:p>
            <a:r>
              <a:rPr lang="th-TH" b="1" dirty="0"/>
              <a:t>+</a:t>
            </a:r>
            <a:r>
              <a:rPr lang="th-TH" b="1" dirty="0" smtClean="0"/>
              <a:t> </a:t>
            </a:r>
            <a:r>
              <a:rPr lang="th-TH" b="1" dirty="0"/>
              <a:t>ในธรรมประเพณีของคริสตชนนั้น กฏของนักบุญเบเน</a:t>
            </a:r>
            <a:r>
              <a:rPr lang="th-TH" b="1" dirty="0" smtClean="0"/>
              <a:t>ดิกต์</a:t>
            </a:r>
          </a:p>
          <a:p>
            <a:pPr>
              <a:buNone/>
            </a:pPr>
            <a:r>
              <a:rPr lang="th-TH" dirty="0" smtClean="0"/>
              <a:t>ระบุ</a:t>
            </a:r>
            <a:r>
              <a:rPr lang="th-TH" dirty="0"/>
              <a:t>ว่า “</a:t>
            </a:r>
            <a:r>
              <a:rPr lang="th-TH" b="1" dirty="0"/>
              <a:t>ให้บรรดาผู้มาเยือนนั้นได้รับการต้อนรับดังเช่นเขาเป็นองค์พระคริสตเจ้าเอง แล้วพระองค์จะตรัสตอบว่า </a:t>
            </a:r>
            <a:r>
              <a:rPr lang="en-US" b="1" dirty="0"/>
              <a:t>‘</a:t>
            </a:r>
            <a:r>
              <a:rPr lang="th-TH" b="1" dirty="0"/>
              <a:t>เมื่อเราเป็นแขกแปลกหน้า ท่านก็ต้อนรับ</a:t>
            </a:r>
            <a:r>
              <a:rPr lang="en-US" dirty="0"/>
              <a:t>’</a:t>
            </a:r>
            <a:r>
              <a:rPr lang="th-TH" dirty="0"/>
              <a:t>” </a:t>
            </a:r>
            <a:r>
              <a:rPr lang="th-TH" dirty="0" smtClean="0"/>
              <a:t>(53.1 และเทียบ มธ 25 ข้อ 40 )</a:t>
            </a:r>
            <a:endParaRPr lang="th-TH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5. </a:t>
            </a:r>
            <a:r>
              <a:rPr lang="th-TH" b="1" dirty="0"/>
              <a:t>การเยี่ยมผู้ป่วย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h-TH" dirty="0"/>
              <a:t>หนังสือบุตรสิราว่าเป็นการกระทำแห่งความรักสำหรับผู้ที่ไปเยี่ยมเยียน “</a:t>
            </a:r>
            <a:r>
              <a:rPr lang="th-TH" b="1" dirty="0"/>
              <a:t>อย่ารีรอที่จะไปเยี่ยมคนเจ็บไข้ ถ้าทำเช่นนั้น ท่านจะเป็นที่รักของทุกคน</a:t>
            </a:r>
            <a:r>
              <a:rPr lang="th-TH" dirty="0"/>
              <a:t>” (บสร 7 </a:t>
            </a:r>
            <a:r>
              <a:rPr lang="en-US" dirty="0"/>
              <a:t>:</a:t>
            </a:r>
            <a:r>
              <a:rPr lang="th-TH" dirty="0"/>
              <a:t> 35)	</a:t>
            </a:r>
            <a:endParaRPr lang="th-TH" dirty="0" smtClean="0"/>
          </a:p>
          <a:p>
            <a:r>
              <a:rPr lang="th-TH" dirty="0" smtClean="0"/>
              <a:t>+</a:t>
            </a:r>
            <a:r>
              <a:rPr lang="th-TH" dirty="0"/>
              <a:t>หนังสือบุตรสิราว่าเป็นการกระทำแห่งความรักสำหรับผู้ที่ไปเยี่ยมเยียน “</a:t>
            </a:r>
            <a:r>
              <a:rPr lang="th-TH" b="1" dirty="0"/>
              <a:t>อย่ารีรอที่จะไปเยี่ยมคนเจ็บไข้ ถ้าทำเช่นนั้น ท่านจะเป็นที่รักของทุกคน</a:t>
            </a:r>
            <a:r>
              <a:rPr lang="th-TH" dirty="0"/>
              <a:t>” (บสร 7 </a:t>
            </a:r>
            <a:r>
              <a:rPr lang="en-US" dirty="0"/>
              <a:t>:</a:t>
            </a:r>
            <a:r>
              <a:rPr lang="th-TH" dirty="0"/>
              <a:t> 35)	</a:t>
            </a:r>
            <a:endParaRPr lang="th-TH" dirty="0" smtClean="0"/>
          </a:p>
          <a:p>
            <a:r>
              <a:rPr lang="th-TH" dirty="0" smtClean="0"/>
              <a:t>+</a:t>
            </a:r>
            <a:r>
              <a:rPr lang="th-TH" b="1" dirty="0"/>
              <a:t>ในศตวรรษที่ 11 </a:t>
            </a:r>
            <a:r>
              <a:rPr lang="th-TH" b="1" dirty="0" smtClean="0"/>
              <a:t>ศีลเจิมคนป่วยจึง</a:t>
            </a:r>
            <a:r>
              <a:rPr lang="th-TH" b="1" dirty="0"/>
              <a:t>ได้ถูกเรียกว่า “การเจิมน้ำมันขั้นสูงสุด” (</a:t>
            </a:r>
            <a:r>
              <a:rPr lang="en-US" b="1" dirty="0"/>
              <a:t>extreme unction)</a:t>
            </a:r>
            <a:r>
              <a:rPr lang="th-TH" b="1" dirty="0"/>
              <a:t> เพราะสิ่งนี้เกิดขึ้นหลังจากที่คริสตชนได้รับการเจิมน้ำมันในการรับศีลล้างบาปและศีลกำลังแล้วนั้น ในทางปฏิบัตินั้นผู้คนค่อยๆ เข้าใจไปว่าการกระทำเช่นนี้เป็นการปฏิบัติดังเช่น “ศีลศักดิ์สิทธิ์แห่งความตาย” (ศีลทาสุดท้าย?)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visit the aged people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1670" y="1765682"/>
            <a:ext cx="3929090" cy="3296070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6. </a:t>
            </a:r>
            <a:r>
              <a:rPr lang="th-TH" b="1" dirty="0"/>
              <a:t>การเยี่ยมผู้ถูกคุมขังในคุก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/>
              <a:t>“</a:t>
            </a:r>
            <a:r>
              <a:rPr lang="th-TH" b="1" dirty="0"/>
              <a:t>การอภิบาลดูแลผู้ถูกจองจำนั้น เห็นได้ชัดว่าควรที่จะเน้นที่ครอบครัวของพวกเขาด้วย	การสนับสนุนจุนเจือพวกเขาเพื่อที่พวกเขาจะได้สามารถช่วยเหลือบรรดาผู้ถูกจองจำได้....รูปแบบต่างๆ ของคริสตชนที่ปรากฏในคุกนั้นมีด้วยกันหลากหลายรูปแบบและเป็นไปได้อย่าง</a:t>
            </a:r>
            <a:r>
              <a:rPr lang="th-TH" b="1" dirty="0" smtClean="0"/>
              <a:t>สร้างสรรค์”</a:t>
            </a:r>
            <a:endParaRPr lang="th-TH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imprison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3174" y="1785926"/>
            <a:ext cx="3214710" cy="3598070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</a:t>
            </a:r>
            <a:r>
              <a:rPr lang="en-US" b="1" dirty="0"/>
              <a:t>7. </a:t>
            </a:r>
            <a:r>
              <a:rPr lang="th-TH" b="1" dirty="0"/>
              <a:t>การฝังศพผู้ล่วงลับ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b="1" dirty="0"/>
              <a:t>การอ้างอิงอย่างชัดเจนถึงการฝังพระศพของพระเยซูเจ้านั้นเป็นกุญแจที่สำคัญในการเข้าใจถึงกิจเมตตานี้เพราะนักบุญโทมัส อไควนัสได้กล่าวว่า “อาศัยการกลับคืนพระชนม์ชีพของพระเยซูคริสตเจ้าจากพระคูหานั้น บรรดาผู้ที่อยู่ในหลุมศพก็ได้รับความหวังถึงการกลับคืนชีพอีกครั้งหนึ่งโดยอาศัยพระคริสตเจ้าดังที่นักบุญยอห์นกล่าวไว้ในบทที่ 5 ข้อ 25-28” </a:t>
            </a:r>
            <a:r>
              <a:rPr lang="th-TH" dirty="0"/>
              <a:t>(</a:t>
            </a:r>
            <a:r>
              <a:rPr lang="en-US" dirty="0"/>
              <a:t>Summa, III, q.51,1)</a:t>
            </a:r>
            <a:endParaRPr lang="th-TH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images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8794" y="1849057"/>
            <a:ext cx="4000528" cy="3023655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/>
              <a:t>บทที่ 3</a:t>
            </a:r>
            <a:r>
              <a:rPr lang="en-US" dirty="0"/>
              <a:t/>
            </a:r>
            <a:br>
              <a:rPr lang="en-US" dirty="0"/>
            </a:br>
            <a:r>
              <a:rPr lang="th-TH" b="1" dirty="0"/>
              <a:t>กิจเมตตาฝ่ายจิต</a:t>
            </a:r>
            <a:r>
              <a:rPr lang="en-US" dirty="0"/>
              <a:t/>
            </a:r>
            <a:br>
              <a:rPr lang="en-US" dirty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b="1" dirty="0"/>
              <a:t>การแทรกแซงด้วยการตั้งข้อกำหนดหรือการแนะนำผู้อื่น (ประการที่สอง </a:t>
            </a:r>
            <a:r>
              <a:rPr lang="en-US" b="1" dirty="0"/>
              <a:t>:</a:t>
            </a:r>
            <a:r>
              <a:rPr lang="th-TH" b="1" dirty="0"/>
              <a:t> รักษาผู้ที่บกพร่องด้วยการสั่งสอน</a:t>
            </a:r>
            <a:r>
              <a:rPr lang="en-US" b="1" dirty="0"/>
              <a:t>; </a:t>
            </a:r>
            <a:r>
              <a:rPr lang="th-TH" b="1" dirty="0"/>
              <a:t>ประการแรก</a:t>
            </a:r>
            <a:r>
              <a:rPr lang="en-US" b="1" dirty="0"/>
              <a:t> :</a:t>
            </a:r>
            <a:r>
              <a:rPr lang="th-TH" b="1" dirty="0"/>
              <a:t> การให้คำปรึกษา), การปลอบโยน (ประการที่สี่ </a:t>
            </a:r>
            <a:r>
              <a:rPr lang="en-US" b="1" dirty="0"/>
              <a:t>:</a:t>
            </a:r>
            <a:r>
              <a:rPr lang="th-TH" b="1" dirty="0"/>
              <a:t> ต่อผู้เป็นทุกข์โศกเศร้า), หรือโดยการตอบสนองต่อความคิดร้ายของบุคคลอื่น (ประการที่สาม </a:t>
            </a:r>
            <a:r>
              <a:rPr lang="en-US" b="1" dirty="0"/>
              <a:t>: </a:t>
            </a:r>
            <a:r>
              <a:rPr lang="th-TH" b="1" dirty="0"/>
              <a:t>การตักเตือน</a:t>
            </a:r>
            <a:r>
              <a:rPr lang="en-US" b="1" dirty="0"/>
              <a:t>; </a:t>
            </a:r>
            <a:r>
              <a:rPr lang="th-TH" b="1" dirty="0"/>
              <a:t>ประการที่ห้า </a:t>
            </a:r>
            <a:r>
              <a:rPr lang="en-US" b="1" dirty="0"/>
              <a:t>:</a:t>
            </a:r>
            <a:r>
              <a:rPr lang="th-TH" b="1" dirty="0"/>
              <a:t> การให้อภัย</a:t>
            </a:r>
            <a:r>
              <a:rPr lang="en-US" b="1" dirty="0"/>
              <a:t>; </a:t>
            </a:r>
            <a:r>
              <a:rPr lang="th-TH" b="1" dirty="0"/>
              <a:t>ประการที่หก </a:t>
            </a:r>
            <a:r>
              <a:rPr lang="en-US" b="1" dirty="0"/>
              <a:t>:</a:t>
            </a:r>
            <a:r>
              <a:rPr lang="th-TH" b="1" dirty="0"/>
              <a:t> การสนับสนุนพวกเขา)	ดังนั้น กิจเมตตาฝ่ายจิตจึงมีคุณค่ามากกว่าการให้ความช่วยเหลือด้าน</a:t>
            </a:r>
            <a:r>
              <a:rPr lang="th-TH" b="1" dirty="0" smtClean="0"/>
              <a:t>วัตถุ</a:t>
            </a:r>
            <a:endParaRPr lang="th-TH" b="1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console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5985" y="1577167"/>
            <a:ext cx="3357578" cy="3357578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/>
              <a:t>การให้คำปรึกษาแก่ผู้ที่สงสัย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th-TH" dirty="0"/>
              <a:t>“</a:t>
            </a:r>
            <a:r>
              <a:rPr lang="th-TH" b="1" dirty="0"/>
              <a:t>บรรดาผู้มีปัญญาจะส่องแสงเหมือนแสงสว่างบนท้องฟ้า และบรรดาผู้ที่ช่วยคนจำนวนมากให้มีความชอบธรรมจะส่องแสงเหมือนดวงดาวตลอดไป</a:t>
            </a:r>
            <a:r>
              <a:rPr lang="th-TH" dirty="0"/>
              <a:t>” (ดนล 12 </a:t>
            </a:r>
            <a:r>
              <a:rPr lang="en-US" dirty="0"/>
              <a:t>:</a:t>
            </a:r>
            <a:r>
              <a:rPr lang="th-TH" dirty="0"/>
              <a:t> 3)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2. </a:t>
            </a:r>
            <a:r>
              <a:rPr lang="th-TH" b="1" dirty="0"/>
              <a:t>การสอนคนที่ไม่รู้</a:t>
            </a:r>
            <a:r>
              <a:rPr lang="en-US" dirty="0"/>
              <a:t/>
            </a:r>
            <a:br>
              <a:rPr lang="en-US" dirty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h-TH" b="1" dirty="0"/>
              <a:t>สังคายนาวาติกันครั้งที่ 2 ยืนยันว่า “ในข้อความเชื่อคาทอลิกนั้น มีฐานานุกรม (</a:t>
            </a:r>
            <a:r>
              <a:rPr lang="en-US" b="1" dirty="0"/>
              <a:t>hierarchy)</a:t>
            </a:r>
            <a:r>
              <a:rPr lang="th-TH" b="1" dirty="0"/>
              <a:t> ลำดับขั้นของความจริง เนื่องจากความสัมพันธ์กับรากฐานความเชื่อคริสตชนนั้นแตกต่างกันออกไป (38) สิ่งนี้หมายรวมถึงข้อความเชื่อ และคำสั่งสอนของพระศาสนจักรโดยรวม ตลอดจนคำสั่งสอนเรื่องจริยธรรมด้วย (</a:t>
            </a:r>
            <a:r>
              <a:rPr lang="th-TH" b="1" dirty="0" smtClean="0"/>
              <a:t>36 )</a:t>
            </a:r>
          </a:p>
          <a:p>
            <a:r>
              <a:rPr lang="th-TH" b="1" dirty="0" smtClean="0"/>
              <a:t>+</a:t>
            </a:r>
            <a:r>
              <a:rPr lang="th-TH" b="1" dirty="0"/>
              <a:t>พระวรสารเชื้อเชิญให้เราตอบรับพระเจ้า, องค์ความรัก, ผู้ทรงช่วยเราให้รอดพ้น 	ให้เรามองเห็นพระองค์ได้ในบุคคลอื่นและให้เราก้าวออกจากตัวเราเอง เพื่อค้นหาความดีของทุกคน 	ไม่ว่าเราจะอยู่ในสถานการณ์ใดคำเชื้อเชิญนี้จะต้องไม่ถูกทำให้ต้องมืดมนลง</a:t>
            </a:r>
            <a:r>
              <a:rPr lang="en-US" b="1" dirty="0"/>
              <a:t>!</a:t>
            </a:r>
            <a:r>
              <a:rPr lang="th-TH" b="1" dirty="0"/>
              <a:t> (39)</a:t>
            </a:r>
            <a:endParaRPr lang="en-US" b="1" dirty="0"/>
          </a:p>
          <a:p>
            <a:endParaRPr lang="th-TH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catechism class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1604" y="1643050"/>
            <a:ext cx="4110049" cy="3078570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3. </a:t>
            </a:r>
            <a:r>
              <a:rPr lang="th-TH" b="1" dirty="0"/>
              <a:t>การตักเตือนคนบาป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h-TH" dirty="0">
                <a:latin typeface="Angsana New" pitchFamily="18" charset="-34"/>
                <a:cs typeface="Angsana New" pitchFamily="18" charset="-34"/>
              </a:rPr>
              <a:t>“</a:t>
            </a:r>
            <a:r>
              <a:rPr lang="th-TH" b="1" dirty="0">
                <a:latin typeface="Angsana New" pitchFamily="18" charset="-34"/>
                <a:cs typeface="Angsana New" pitchFamily="18" charset="-34"/>
              </a:rPr>
              <a:t>ถ้าพี่น้องของท่านทำผิด จงไปตักเตือนเขาตามลำพัง ถ้าเขาเชื่อฟัง ท่านจะได้พี่น้องกลับคืนมา ถ้าเขาไม่เชื่อฟัง จงพาอีกคนหนึ่งหรือสองคนไปด้วย คำพูดของพยานสองคนหรือสามคนจะได้จัดเรื่องราวให้เรียบร้อย ถ้าเขาไม่ยอมฟังพยาน จงแจ้งให้หมู่คณะทราบ ถ้าเขาไม่ยอมฟังหมู่คณะอีก จงปฏิบัติต่อเขาเหมือนเขาเป็นคนต่างศาสนา หรือ คนเก็บภาษีเถิด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” (มธ 18 </a:t>
            </a:r>
            <a:r>
              <a:rPr lang="en-US" dirty="0">
                <a:latin typeface="Angsana New" pitchFamily="18" charset="-34"/>
                <a:cs typeface="Angsana New" pitchFamily="18" charset="-34"/>
              </a:rPr>
              <a:t>: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 15-17)</a:t>
            </a:r>
            <a:endParaRPr lang="en-US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dirty="0" smtClean="0">
                <a:latin typeface="Angsana New" pitchFamily="18" charset="-34"/>
                <a:cs typeface="Angsana New" pitchFamily="18" charset="-34"/>
              </a:rPr>
              <a:t>+</a:t>
            </a:r>
            <a:r>
              <a:rPr lang="th-TH" b="1" dirty="0">
                <a:latin typeface="Angsana New" pitchFamily="18" charset="-34"/>
                <a:cs typeface="Angsana New" pitchFamily="18" charset="-34"/>
              </a:rPr>
              <a:t>การมีจิตใจที่ประนีประนอม</a:t>
            </a:r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กัน 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 การปลอบโยนต่อผู้เป็นทุกข์โศกเศร้า</a:t>
            </a:r>
            <a:r>
              <a:rPr lang="en-US" dirty="0">
                <a:latin typeface="Angsana New" pitchFamily="18" charset="-34"/>
                <a:cs typeface="Angsana New" pitchFamily="18" charset="-34"/>
              </a:rPr>
              <a:t>, 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การให้อภัยผู้ที่คิดร้ายต่อเรา, การทนรับต่อความผิดต่างๆ ด้วยความอดทน	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ngsana New" pitchFamily="18" charset="-34"/>
                <a:cs typeface="Angsana New" pitchFamily="18" charset="-34"/>
              </a:rPr>
              <a:t>4. </a:t>
            </a:r>
            <a:r>
              <a:rPr lang="th-TH" b="1" dirty="0">
                <a:latin typeface="Angsana New" pitchFamily="18" charset="-34"/>
                <a:cs typeface="Angsana New" pitchFamily="18" charset="-34"/>
              </a:rPr>
              <a:t>การบรรเทาผู้มีความทุกข์</a:t>
            </a:r>
            <a:endParaRPr lang="en-US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h-TH" dirty="0">
                <a:latin typeface="Angsana New" pitchFamily="18" charset="-34"/>
                <a:cs typeface="Angsana New" pitchFamily="18" charset="-34"/>
              </a:rPr>
              <a:t>พระเยซูเจ้าทรงประกาศพระองค์เองว่าทรงเป็นพระผู้ไถ่, “</a:t>
            </a:r>
            <a:r>
              <a:rPr lang="th-TH" b="1" dirty="0">
                <a:latin typeface="Angsana New" pitchFamily="18" charset="-34"/>
                <a:cs typeface="Angsana New" pitchFamily="18" charset="-34"/>
              </a:rPr>
              <a:t>ความรอดพ้นของอิสราเอล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” (ลก 2 </a:t>
            </a:r>
            <a:r>
              <a:rPr lang="en-US" dirty="0">
                <a:latin typeface="Angsana New" pitchFamily="18" charset="-34"/>
                <a:cs typeface="Angsana New" pitchFamily="18" charset="-34"/>
              </a:rPr>
              <a:t>: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 25) และทรงประกาศว่า “</a:t>
            </a:r>
            <a:r>
              <a:rPr lang="th-TH" b="1" dirty="0">
                <a:latin typeface="Angsana New" pitchFamily="18" charset="-34"/>
                <a:cs typeface="Angsana New" pitchFamily="18" charset="-34"/>
              </a:rPr>
              <a:t>ผู้เป็นทุกข์โศกเศร้าย่อมเป็นสุข เพราะเขาจะได้รับการปลอบโยน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” (มธ 5 </a:t>
            </a:r>
            <a:r>
              <a:rPr lang="en-US" dirty="0">
                <a:latin typeface="Angsana New" pitchFamily="18" charset="-34"/>
                <a:cs typeface="Angsana New" pitchFamily="18" charset="-34"/>
              </a:rPr>
              <a:t>: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 4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)</a:t>
            </a:r>
          </a:p>
          <a:p>
            <a:r>
              <a:rPr lang="th-TH" dirty="0" smtClean="0">
                <a:latin typeface="Angsana New" pitchFamily="18" charset="-34"/>
                <a:cs typeface="Angsana New" pitchFamily="18" charset="-34"/>
              </a:rPr>
              <a:t>+ พระเยซูเจ้าประทาน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ความบรรเทาแก่บรรดาผู้ที่เหน็ดเหนื่อยและแบกภาระหนัก (มธ 11 </a:t>
            </a:r>
            <a:r>
              <a:rPr lang="en-US" dirty="0">
                <a:latin typeface="Angsana New" pitchFamily="18" charset="-34"/>
                <a:cs typeface="Angsana New" pitchFamily="18" charset="-34"/>
              </a:rPr>
              <a:t>: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 28-30)</a:t>
            </a:r>
            <a:endParaRPr lang="en-US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dirty="0">
                <a:latin typeface="Angsana New" pitchFamily="18" charset="-34"/>
                <a:cs typeface="Angsana New" pitchFamily="18" charset="-34"/>
              </a:rPr>
              <a:t>หนังสือวิวรณ์ได้บอกเราถึงภาพที่ไม่หยุดนิ่งของฟ้าใหม่และแผ่นดินใหม่ซี่งมีการปลอบโยนขั้นสูงสุดว่า “</a:t>
            </a:r>
            <a:r>
              <a:rPr lang="th-TH" b="1" dirty="0">
                <a:latin typeface="Angsana New" pitchFamily="18" charset="-34"/>
                <a:cs typeface="Angsana New" pitchFamily="18" charset="-34"/>
              </a:rPr>
              <a:t>พระเจ้าจะทรงเช็ดน้ำตาทุกหยดจากดวงตาของเขา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” (วว 7 </a:t>
            </a:r>
            <a:r>
              <a:rPr lang="en-US" dirty="0">
                <a:latin typeface="Angsana New" pitchFamily="18" charset="-34"/>
                <a:cs typeface="Angsana New" pitchFamily="18" charset="-34"/>
              </a:rPr>
              <a:t>: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 17) “</a:t>
            </a:r>
            <a:r>
              <a:rPr lang="th-TH" b="1" dirty="0">
                <a:latin typeface="Angsana New" pitchFamily="18" charset="-34"/>
                <a:cs typeface="Angsana New" pitchFamily="18" charset="-34"/>
              </a:rPr>
              <a:t>จะไม่มีการไว้ทุกข์ การร้องไห้และความทุกข์อีกต่อไป เพราะโลกเดิมผ่านพ้นไปแล้ว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” (วว 21 </a:t>
            </a:r>
            <a:r>
              <a:rPr lang="en-US" dirty="0">
                <a:latin typeface="Angsana New" pitchFamily="18" charset="-34"/>
                <a:cs typeface="Angsana New" pitchFamily="18" charset="-34"/>
              </a:rPr>
              <a:t>: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 4)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teresa of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5918" y="1665340"/>
            <a:ext cx="3952886" cy="3178120"/>
          </a:xfr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5.  </a:t>
            </a:r>
            <a:r>
              <a:rPr lang="th-TH" b="1" dirty="0"/>
              <a:t>การให้อภัยแก่ทุกคนที่ทำร้าย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/>
              <a:t>“</a:t>
            </a:r>
            <a:r>
              <a:rPr lang="th-TH" b="1" dirty="0"/>
              <a:t>ท่านเคยได้ยินเขากล่าวว่า </a:t>
            </a:r>
            <a:r>
              <a:rPr lang="en-US" b="1" dirty="0"/>
              <a:t>‘</a:t>
            </a:r>
            <a:r>
              <a:rPr lang="th-TH" b="1" dirty="0"/>
              <a:t>ตาต่อตา ฟันต่อฟัน</a:t>
            </a:r>
            <a:r>
              <a:rPr lang="en-US" b="1" dirty="0"/>
              <a:t>’</a:t>
            </a:r>
            <a:r>
              <a:rPr lang="th-TH" b="1" dirty="0"/>
              <a:t> แต่เรากล่าวแก่ท่านทั้งหลายว่า อย่าโต้ตอบคนชั่ว . . . จงรักศัตรู จงอธิษฐานภาวนาให้ผู้ที่เบียดเบียนท่าน . . . </a:t>
            </a:r>
            <a:r>
              <a:rPr lang="th-TH" dirty="0" smtClean="0"/>
              <a:t>(มธ 5 </a:t>
            </a:r>
            <a:r>
              <a:rPr lang="en-US" dirty="0" smtClean="0"/>
              <a:t>:</a:t>
            </a:r>
            <a:r>
              <a:rPr lang="th-TH" dirty="0" smtClean="0"/>
              <a:t> 38-46)</a:t>
            </a:r>
            <a:endParaRPr lang="th-TH" b="1" dirty="0" smtClean="0"/>
          </a:p>
          <a:p>
            <a:r>
              <a:rPr lang="th-TH" b="1" dirty="0" smtClean="0"/>
              <a:t>+</a:t>
            </a:r>
            <a:r>
              <a:rPr lang="th-TH" dirty="0"/>
              <a:t>ความรักต่อศัตรูว่าเป็น “กฏเกณฑ์ขั้นพื้นฐาน” (</a:t>
            </a:r>
            <a:r>
              <a:rPr lang="en-US" dirty="0"/>
              <a:t>Tertullian, Letter on Patience,6) </a:t>
            </a:r>
            <a:r>
              <a:rPr lang="th-TH" dirty="0"/>
              <a:t>และเป็น “คุณธรรมขั้นสุดยอด” (นักบุญยอห์น คริสโซ</a:t>
            </a:r>
            <a:r>
              <a:rPr lang="th-TH" dirty="0" smtClean="0"/>
              <a:t>ตม) </a:t>
            </a:r>
          </a:p>
          <a:p>
            <a:r>
              <a:rPr lang="th-TH" dirty="0" smtClean="0"/>
              <a:t>+</a:t>
            </a:r>
            <a:r>
              <a:rPr lang="th-TH" dirty="0"/>
              <a:t>บทข้าแต่พระบิดาด้วยการสวดภาวนาว่า “</a:t>
            </a:r>
            <a:r>
              <a:rPr lang="th-TH" b="1" dirty="0"/>
              <a:t>โปรดประทานอภัยแก่ข้าพเจ้า เหมือนข้าพเจ้าให้อภัยแก่ผู้อื่น</a:t>
            </a:r>
            <a:r>
              <a:rPr lang="th-TH" dirty="0"/>
              <a:t>” (มธ 6 </a:t>
            </a:r>
            <a:r>
              <a:rPr lang="en-US" dirty="0"/>
              <a:t>:</a:t>
            </a:r>
            <a:r>
              <a:rPr lang="th-TH" dirty="0"/>
              <a:t> 12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ความสำคัญของศีลอภัยบาป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/>
              <a:t>“</a:t>
            </a:r>
            <a:r>
              <a:rPr lang="th-TH" b="1" dirty="0"/>
              <a:t>เพื่อให้คนจำนวนมากรวมทั้งเยาวชนได้กลับเข้ารับศีลอภัยบาป โดยอาศัยประสบการณ์นี้ ขอให้พวกเขาพบหนทางกลับเข้าหาพระเจ้าอีกครั้ง...ให้เราตั้งศีลอภัยบาปเป็นศูนย์กลางอีกครั้งเพื่องส่งเสริมประชาชนได้สัมผัสกับพระเมตตาน่าอัศจรรย์ของพระเจ้าด้วยมือของตนเอง ศีลนี้คือท่อธารแห่งความสงบจิตใจอย่างแท้จริงสำหรับผู้สำนึกผิด เราจะไม่หยุดตอกย้ำว่า ผู้ฟังแก้บาปคือตัวแทนแท้จริงของพระเมตตา</a:t>
            </a:r>
            <a:r>
              <a:rPr lang="th-TH" dirty="0"/>
              <a:t>” (</a:t>
            </a:r>
            <a:r>
              <a:rPr lang="th-TH" i="1" dirty="0"/>
              <a:t>พระพักตร์แห่งเมตตาธรรม </a:t>
            </a:r>
            <a:r>
              <a:rPr lang="en-US" i="1" dirty="0" err="1"/>
              <a:t>Misericordiae</a:t>
            </a:r>
            <a:r>
              <a:rPr lang="en-US" i="1" dirty="0"/>
              <a:t> </a:t>
            </a:r>
            <a:r>
              <a:rPr lang="en-US" i="1" dirty="0" err="1"/>
              <a:t>Vultus</a:t>
            </a:r>
            <a:r>
              <a:rPr lang="en-US" dirty="0"/>
              <a:t>, 17)</a:t>
            </a:r>
          </a:p>
          <a:p>
            <a:endParaRPr lang="th-TH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6. </a:t>
            </a:r>
            <a:r>
              <a:rPr lang="th-TH" b="1" dirty="0"/>
              <a:t>การอดทนต่อผู้กระทำผิด</a:t>
            </a:r>
            <a:r>
              <a:rPr lang="en-US" dirty="0"/>
              <a:t/>
            </a:r>
            <a:br>
              <a:rPr lang="en-US" dirty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: </a:t>
            </a:r>
            <a:r>
              <a:rPr lang="th-TH" dirty="0"/>
              <a:t>“</a:t>
            </a:r>
            <a:r>
              <a:rPr lang="th-TH" b="1" dirty="0"/>
              <a:t>เราเรียกบรรดาผู้ที่พากเพียรอดทนว่าเป็นผู้มีความสุข ท่านได้ยินเรื่องความพากเพียรอดทนของโยบและรู้แล้วว่าในที่สุดองค์พระผู้เป็นเจ้าทรงทำสิ่งใดแก่เขา พระองค์ทรงพระเมตตาและทรงพระกรุณาอย่างมาก</a:t>
            </a:r>
            <a:r>
              <a:rPr lang="th-TH" dirty="0"/>
              <a:t>” (ยก 5 </a:t>
            </a:r>
            <a:r>
              <a:rPr lang="en-US" dirty="0"/>
              <a:t>:</a:t>
            </a:r>
            <a:r>
              <a:rPr lang="th-TH" dirty="0"/>
              <a:t> 11</a:t>
            </a:r>
            <a:r>
              <a:rPr lang="th-TH" dirty="0" smtClean="0"/>
              <a:t>)</a:t>
            </a:r>
          </a:p>
          <a:p>
            <a:r>
              <a:rPr lang="th-TH" dirty="0" smtClean="0"/>
              <a:t>+</a:t>
            </a:r>
            <a:r>
              <a:rPr lang="th-TH" dirty="0"/>
              <a:t>ความเพียรอดทนนั้นก็เหมือนกับความรักที่เป็น “</a:t>
            </a:r>
            <a:r>
              <a:rPr lang="th-TH" b="1" dirty="0"/>
              <a:t>ผลของพระจิตเจ้า</a:t>
            </a:r>
            <a:r>
              <a:rPr lang="th-TH" dirty="0"/>
              <a:t>” (กท 5 </a:t>
            </a:r>
            <a:r>
              <a:rPr lang="en-US" dirty="0"/>
              <a:t>:</a:t>
            </a:r>
            <a:r>
              <a:rPr lang="th-TH" dirty="0"/>
              <a:t> 22),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consoling jesus 2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8750" y="1857364"/>
            <a:ext cx="4416168" cy="3429024"/>
          </a:xfr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7. </a:t>
            </a:r>
            <a:r>
              <a:rPr lang="th-TH" b="1" dirty="0"/>
              <a:t>การสวดภาวนาเพื่อผู้เป็นและผู้ตาย</a:t>
            </a:r>
            <a:r>
              <a:rPr lang="en-US" dirty="0"/>
              <a:t/>
            </a:r>
            <a:br>
              <a:rPr lang="en-US" dirty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/>
              <a:t>“</a:t>
            </a:r>
            <a:r>
              <a:rPr lang="th-TH" b="1" dirty="0"/>
              <a:t>การภาวนาของคริสตชนเป็นความสัมพันธ์แห่งพันธสัญญาระหว่างพระเจ้าและมนุษย์ในพระคริสตเจ้า</a:t>
            </a:r>
            <a:r>
              <a:rPr lang="th-TH" dirty="0"/>
              <a:t>” (คำสอนพระศาสนจักรคาทอลิก ข้อ 2564)	ดังนั้น การภาวนาจึงเป็นการสนับสนุนกิจเมตตาทั้งหมด</a:t>
            </a:r>
            <a:endParaRPr lang="en-US" dirty="0"/>
          </a:p>
          <a:p>
            <a:r>
              <a:rPr lang="th-TH" dirty="0" smtClean="0"/>
              <a:t>+</a:t>
            </a:r>
            <a:r>
              <a:rPr lang="th-TH" dirty="0"/>
              <a:t>นักบุญอิกญาซีโอแห่งโลโยลาได้กำหนดให้ชัดเจนยิ่งขึ้นด้วยการกล่าวว่า “</a:t>
            </a:r>
            <a:r>
              <a:rPr lang="th-TH" b="1" dirty="0"/>
              <a:t>เราต้องภาวนาเสมือนว่าทุกสิ่งขึ้นอยู่กับพระเป็นเจ้าและปฏิบัติเหมือนว่าทุกสิ่งขึ้นอยู่กับเรา</a:t>
            </a:r>
            <a:r>
              <a:rPr lang="th-TH" dirty="0"/>
              <a:t>” (ดู คำสอนพระศาสนจักรคาทอลิก ข้อ 2834)</a:t>
            </a:r>
            <a:endParaRPr lang="en-US" dirty="0"/>
          </a:p>
          <a:p>
            <a:endParaRPr lang="th-TH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143008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 </a:t>
            </a:r>
            <a:r>
              <a:rPr lang="th-TH" sz="3200" b="1" dirty="0" smtClean="0"/>
              <a:t>บทสรุป-</a:t>
            </a:r>
            <a:r>
              <a:rPr lang="th-TH" sz="3600" b="1" dirty="0" smtClean="0"/>
              <a:t>กิจ</a:t>
            </a:r>
            <a:r>
              <a:rPr lang="th-TH" sz="3600" b="1" dirty="0"/>
              <a:t>เมตตา </a:t>
            </a:r>
            <a:r>
              <a:rPr lang="en-US" sz="3600" b="1" dirty="0"/>
              <a:t>:</a:t>
            </a:r>
            <a:r>
              <a:rPr lang="th-TH" sz="3600" b="1" dirty="0"/>
              <a:t> การเป็นพยานยืนยันอย่างหนักแน่นถึงความรักที่พิเศษสุดต่อคนยากไร้</a:t>
            </a:r>
            <a:r>
              <a:rPr lang="en-US" dirty="0"/>
              <a:t/>
            </a:r>
            <a:br>
              <a:rPr lang="en-US" dirty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340237"/>
          </a:xfrm>
        </p:spPr>
        <p:txBody>
          <a:bodyPr>
            <a:normAutofit/>
          </a:bodyPr>
          <a:lstStyle/>
          <a:p>
            <a:r>
              <a:rPr lang="th-TH" dirty="0"/>
              <a:t>กิจเมตตาที่เป็นบางสิ่งที่มากกว่าความ</a:t>
            </a:r>
            <a:r>
              <a:rPr lang="th-TH" dirty="0" smtClean="0"/>
              <a:t>ยุติธรรม</a:t>
            </a:r>
          </a:p>
          <a:p>
            <a:r>
              <a:rPr lang="th-TH" i="1" dirty="0" smtClean="0"/>
              <a:t>+</a:t>
            </a:r>
            <a:r>
              <a:rPr lang="th-TH" dirty="0"/>
              <a:t>“บาปละเลย”-เพราะจุดนี้เป็นการกระทำด้วยความยุติธรรมที่มากกว่า	ดังที่พระเยซูเจ้าตรัสในบทเทศน์บนภูเขาว่า “</a:t>
            </a:r>
            <a:r>
              <a:rPr lang="th-TH" b="1" dirty="0"/>
              <a:t>ถ้าความชอบธรรมของท่านไม่ดีไปกว่าความชอบธรรมของบรรดาธรรมาจารย์และชาวฟาริสีแล้ว ท่านจะเข้าอาณาจักรสวรรค์ไม่ได้เลย</a:t>
            </a:r>
            <a:r>
              <a:rPr lang="th-TH" dirty="0"/>
              <a:t>” (มธ 5 </a:t>
            </a:r>
            <a:r>
              <a:rPr lang="en-US" dirty="0"/>
              <a:t>:</a:t>
            </a:r>
            <a:r>
              <a:rPr lang="th-TH" dirty="0"/>
              <a:t> 20)</a:t>
            </a:r>
            <a:endParaRPr lang="en-US" dirty="0"/>
          </a:p>
          <a:p>
            <a:r>
              <a:rPr lang="th-TH" dirty="0" smtClean="0"/>
              <a:t>+</a:t>
            </a:r>
            <a:r>
              <a:rPr lang="th-TH" dirty="0"/>
              <a:t>“</a:t>
            </a:r>
            <a:r>
              <a:rPr lang="th-TH" b="1" dirty="0"/>
              <a:t>เมตตาธรรมไม่ขัดแย้งกับความยุติธรรม แต่เป็นวิถีทางของพระเจ้าที่ช่วยคนบาป เปิดโอกาสให้กลับใจและมีความเชื่อ</a:t>
            </a:r>
            <a:r>
              <a:rPr lang="th-TH" dirty="0"/>
              <a:t>” (สมณโอการ “พระพักตร์แห่งความเมตตา” ข้อ 21)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amen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488" y="1726919"/>
            <a:ext cx="2605099" cy="3245925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1708</Words>
  <Application>Microsoft Office PowerPoint</Application>
  <PresentationFormat>On-screen Show (4:3)</PresentationFormat>
  <Paragraphs>62</Paragraphs>
  <Slides>39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กิจเมตตาฝ่ายกายและฝ่ายจิตThe Corporal and Spiritual Works of Mercy </vt:lpstr>
      <vt:lpstr>คำนำ</vt:lpstr>
      <vt:lpstr>Slide 3</vt:lpstr>
      <vt:lpstr>Slide 4</vt:lpstr>
      <vt:lpstr>นักบุญโทมัส อไควนัส (1225-1274) “เมตตาเป็นคุณธรรมที่ยิ่งใหญ่ที่สุด” ที่ทำให้ข้อความเชื่อมีความสมบูรณ์พร้อมและทำให้เกิดแรงจูงใจในการประกาศพระวรสาร </vt:lpstr>
      <vt:lpstr> บทที่ 2 กิจเมตตาฝ่ายกาย </vt:lpstr>
      <vt:lpstr>Slide 7</vt:lpstr>
      <vt:lpstr>Slide 8</vt:lpstr>
      <vt:lpstr>Slide 9</vt:lpstr>
      <vt:lpstr>การให้น้ำ</vt:lpstr>
      <vt:lpstr>Slide 11</vt:lpstr>
      <vt:lpstr> 3. การบริจาคเสื้อผ้าให้แก่ผู้ที่ไม่มีเสื้อผ้าสวมใส่ </vt:lpstr>
      <vt:lpstr>Slide 13</vt:lpstr>
      <vt:lpstr>กิจเมตตาในคำสอนพระศาสนจักรคาทอลิก</vt:lpstr>
      <vt:lpstr>Slide 15</vt:lpstr>
      <vt:lpstr>ภารกิจขององค์พระเยซูคริสตเจ้า</vt:lpstr>
      <vt:lpstr>Slide 17</vt:lpstr>
      <vt:lpstr> 4. การต้อนรับคนแปลกหน้า </vt:lpstr>
      <vt:lpstr>5. การเยี่ยมผู้ป่วย</vt:lpstr>
      <vt:lpstr>Slide 20</vt:lpstr>
      <vt:lpstr> 6. การเยี่ยมผู้ถูกคุมขังในคุก</vt:lpstr>
      <vt:lpstr>Slide 22</vt:lpstr>
      <vt:lpstr> 7. การฝังศพผู้ล่วงลับ</vt:lpstr>
      <vt:lpstr>Slide 24</vt:lpstr>
      <vt:lpstr>บทที่ 3 กิจเมตตาฝ่ายจิต </vt:lpstr>
      <vt:lpstr>Slide 26</vt:lpstr>
      <vt:lpstr>การให้คำปรึกษาแก่ผู้ที่สงสัย</vt:lpstr>
      <vt:lpstr>2. การสอนคนที่ไม่รู้ </vt:lpstr>
      <vt:lpstr>Slide 29</vt:lpstr>
      <vt:lpstr>3. การตักเตือนคนบาป</vt:lpstr>
      <vt:lpstr>4. การบรรเทาผู้มีความทุกข์</vt:lpstr>
      <vt:lpstr>Slide 32</vt:lpstr>
      <vt:lpstr>5.  การให้อภัยแก่ทุกคนที่ทำร้าย</vt:lpstr>
      <vt:lpstr>ความสำคัญของศีลอภัยบาป</vt:lpstr>
      <vt:lpstr>6. การอดทนต่อผู้กระทำผิด </vt:lpstr>
      <vt:lpstr>Slide 36</vt:lpstr>
      <vt:lpstr>7. การสวดภาวนาเพื่อผู้เป็นและผู้ตาย </vt:lpstr>
      <vt:lpstr>  บทสรุป-กิจเมตตา : การเป็นพยานยืนยันอย่างหนักแน่นถึงความรักที่พิเศษสุดต่อคนยากไร้ </vt:lpstr>
      <vt:lpstr>Slide 39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กิจเมตตาฝ่ายกายและฝ่ายจิต</dc:title>
  <dc:creator>pornsiri</dc:creator>
  <cp:lastModifiedBy>pornsiri</cp:lastModifiedBy>
  <cp:revision>44</cp:revision>
  <dcterms:created xsi:type="dcterms:W3CDTF">2016-06-08T03:46:44Z</dcterms:created>
  <dcterms:modified xsi:type="dcterms:W3CDTF">2016-06-10T00:50:35Z</dcterms:modified>
</cp:coreProperties>
</file>